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 id="2147483663" r:id="rId3"/>
  </p:sldMasterIdLst>
  <p:notesMasterIdLst>
    <p:notesMasterId r:id="rId5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Lst>
  <p:sldSz cx="9144000" cy="5143500" type="screen16x9"/>
  <p:notesSz cx="6858000" cy="9144000"/>
  <p:embeddedFontLst>
    <p:embeddedFont>
      <p:font typeface="Arimo" panose="020B0604020202020204" pitchFamily="34" charset="0"/>
      <p:regular r:id="rId51"/>
      <p:bold r:id="rId52"/>
      <p:italic r:id="rId53"/>
      <p:boldItalic r:id="rId54"/>
    </p:embeddedFont>
    <p:embeddedFont>
      <p:font typeface="Calibri" panose="020F0502020204030204" pitchFamily="34" charset="0"/>
      <p:regular r:id="rId55"/>
      <p:bold r:id="rId56"/>
      <p:italic r:id="rId57"/>
      <p:boldItalic r:id="rId58"/>
    </p:embeddedFont>
    <p:embeddedFont>
      <p:font typeface="Century Gothic" panose="020B050202020202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E93BD2-9C0A-406D-8F7D-E7EDDB924339}">
  <a:tblStyle styleId="{E7E93BD2-9C0A-406D-8F7D-E7EDDB9243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8917"/>
  </p:normalViewPr>
  <p:slideViewPr>
    <p:cSldViewPr snapToGrid="0">
      <p:cViewPr varScale="1">
        <p:scale>
          <a:sx n="123" d="100"/>
          <a:sy n="123" d="100"/>
        </p:scale>
        <p:origin x="142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font" Target="fonts/font11.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6.fntdata"/><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9.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7.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7a50643d7e_0_57:notes"/>
          <p:cNvSpPr txBox="1">
            <a:spLocks noGrp="1"/>
          </p:cNvSpPr>
          <p:nvPr>
            <p:ph type="body" idx="1"/>
          </p:nvPr>
        </p:nvSpPr>
        <p:spPr>
          <a:xfrm>
            <a:off x="913971" y="4343369"/>
            <a:ext cx="5030100" cy="411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g17a50643d7e_0_57:notes"/>
          <p:cNvSpPr>
            <a:spLocks noGrp="1" noRot="1" noChangeAspect="1"/>
          </p:cNvSpPr>
          <p:nvPr>
            <p:ph type="sldImg" idx="2"/>
          </p:nvPr>
        </p:nvSpPr>
        <p:spPr>
          <a:xfrm>
            <a:off x="83700" y="685176"/>
            <a:ext cx="6693900" cy="3430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29fa313794_0_24:notes"/>
          <p:cNvSpPr>
            <a:spLocks noGrp="1" noRot="1" noChangeAspect="1"/>
          </p:cNvSpPr>
          <p:nvPr>
            <p:ph type="sldImg" idx="2"/>
          </p:nvPr>
        </p:nvSpPr>
        <p:spPr>
          <a:xfrm>
            <a:off x="83700" y="685176"/>
            <a:ext cx="6693900" cy="34302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9" name="Google Shape;139;g229fa313794_0_24:notes"/>
          <p:cNvSpPr txBox="1">
            <a:spLocks noGrp="1"/>
          </p:cNvSpPr>
          <p:nvPr>
            <p:ph type="body" idx="1"/>
          </p:nvPr>
        </p:nvSpPr>
        <p:spPr>
          <a:xfrm>
            <a:off x="913971" y="4343369"/>
            <a:ext cx="5030100" cy="4115400"/>
          </a:xfrm>
          <a:prstGeom prst="rect">
            <a:avLst/>
          </a:prstGeom>
          <a:noFill/>
          <a:ln>
            <a:noFill/>
          </a:ln>
        </p:spPr>
        <p:txBody>
          <a:bodyPr spcFirstLastPara="1" wrap="square" lIns="90450" tIns="45225" rIns="90450" bIns="45225" anchor="t" anchorCtr="0">
            <a:noAutofit/>
          </a:bodyPr>
          <a:lstStyle/>
          <a:p>
            <a:pPr marL="0" lvl="0" indent="0" algn="l" rtl="0">
              <a:spcBef>
                <a:spcPts val="0"/>
              </a:spcBef>
              <a:spcAft>
                <a:spcPts val="0"/>
              </a:spcAft>
              <a:buNone/>
            </a:pPr>
            <a:endParaRPr/>
          </a:p>
        </p:txBody>
      </p:sp>
      <p:sp>
        <p:nvSpPr>
          <p:cNvPr id="140" name="Google Shape;140;g229fa313794_0_24:notes"/>
          <p:cNvSpPr txBox="1"/>
          <p:nvPr/>
        </p:nvSpPr>
        <p:spPr>
          <a:xfrm>
            <a:off x="3885185" y="8686737"/>
            <a:ext cx="2972700" cy="457200"/>
          </a:xfrm>
          <a:prstGeom prst="rect">
            <a:avLst/>
          </a:prstGeom>
          <a:noFill/>
          <a:ln>
            <a:noFill/>
          </a:ln>
        </p:spPr>
        <p:txBody>
          <a:bodyPr spcFirstLastPara="1" wrap="square" lIns="90450" tIns="45225" rIns="90450" bIns="452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a:solidFill>
                  <a:srgbClr val="000000"/>
                </a:solidFill>
                <a:latin typeface="Arial"/>
                <a:ea typeface="Arial"/>
                <a:cs typeface="Arial"/>
                <a:sym typeface="Arial"/>
              </a:rP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285fe80f1a_0_19:notes"/>
          <p:cNvSpPr txBox="1">
            <a:spLocks noGrp="1"/>
          </p:cNvSpPr>
          <p:nvPr>
            <p:ph type="body" idx="1"/>
          </p:nvPr>
        </p:nvSpPr>
        <p:spPr>
          <a:xfrm>
            <a:off x="913971" y="4343369"/>
            <a:ext cx="5030100" cy="41154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dirty="0"/>
              <a:t>Now I will introduce the </a:t>
            </a:r>
            <a:r>
              <a:rPr lang="en-GB" dirty="0" err="1"/>
              <a:t>LSTNet</a:t>
            </a:r>
            <a:r>
              <a:rPr lang="en-GB" dirty="0"/>
              <a:t> model, which is specifically designed for multivariate time series forecasting. </a:t>
            </a:r>
            <a:endParaRPr dirty="0"/>
          </a:p>
          <a:p>
            <a:pPr marL="457200" lvl="0" indent="-298450" algn="l" rtl="0">
              <a:spcBef>
                <a:spcPts val="0"/>
              </a:spcBef>
              <a:spcAft>
                <a:spcPts val="0"/>
              </a:spcAft>
              <a:buSzPts val="1100"/>
              <a:buChar char="●"/>
            </a:pPr>
            <a:r>
              <a:rPr lang="en-GB" dirty="0"/>
              <a:t>The goal of </a:t>
            </a:r>
            <a:r>
              <a:rPr lang="en-GB" dirty="0" err="1"/>
              <a:t>LSTNet</a:t>
            </a:r>
            <a:r>
              <a:rPr lang="en-GB" dirty="0"/>
              <a:t> is to overcome the limitations of traditional methods in time series forecasting, such as ARIMA models, by capturing both long- and short-term patterns in time series data using a combination of Convolutional and Recurrent Neural Networks.</a:t>
            </a:r>
            <a:endParaRPr dirty="0"/>
          </a:p>
        </p:txBody>
      </p:sp>
      <p:sp>
        <p:nvSpPr>
          <p:cNvPr id="149" name="Google Shape;149;g2285fe80f1a_0_19: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285fe80f1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285fe80f1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dirty="0"/>
              <a:t>The </a:t>
            </a:r>
            <a:r>
              <a:rPr lang="en-GB" dirty="0" err="1"/>
              <a:t>LSTNet</a:t>
            </a:r>
            <a:r>
              <a:rPr lang="en-GB" dirty="0"/>
              <a:t> model architecture consists of 5 main components:</a:t>
            </a:r>
            <a:endParaRPr dirty="0"/>
          </a:p>
          <a:p>
            <a:pPr marL="457200" lvl="0" indent="-298450" algn="l" rtl="0">
              <a:spcBef>
                <a:spcPts val="0"/>
              </a:spcBef>
              <a:spcAft>
                <a:spcPts val="0"/>
              </a:spcAft>
              <a:buSzPts val="1100"/>
              <a:buChar char="●"/>
            </a:pPr>
            <a:r>
              <a:rPr lang="en-GB" dirty="0"/>
              <a:t>The first layer is a 1D convolutional component without pooling. This layer is used to extract short-term patterns in the time dimension and local dependencies between variables.</a:t>
            </a:r>
            <a:endParaRPr dirty="0"/>
          </a:p>
          <a:p>
            <a:pPr marL="457200" lvl="0" indent="-298450" algn="l" rtl="0">
              <a:spcBef>
                <a:spcPts val="0"/>
              </a:spcBef>
              <a:spcAft>
                <a:spcPts val="0"/>
              </a:spcAft>
              <a:buSzPts val="1100"/>
              <a:buChar char="●"/>
            </a:pPr>
            <a:r>
              <a:rPr lang="en-GB" dirty="0"/>
              <a:t>The second component is the Recurrent Component, which includes two parts. The model uses a Gated Recurrent Unit (GRU), a variant of the LSTM, to help the model learn longer-term dependencies.</a:t>
            </a:r>
            <a:endParaRPr dirty="0"/>
          </a:p>
          <a:p>
            <a:pPr marL="457200" lvl="0" indent="-298450" algn="l" rtl="0">
              <a:spcBef>
                <a:spcPts val="0"/>
              </a:spcBef>
              <a:spcAft>
                <a:spcPts val="0"/>
              </a:spcAft>
              <a:buSzPts val="1100"/>
              <a:buChar char="●"/>
            </a:pPr>
            <a:r>
              <a:rPr lang="en-GB" dirty="0"/>
              <a:t>However, recurrent networks often fall short due to the vanishing gradient problem. To address this issue, the model introduces a recurrent-skip connection. To implement this component, a skip hyperparameter must be specified. The idea behind the skip is to learn different time points to account for the seasonality period in the time series data, enabling the model to better capture long-term dependencies.</a:t>
            </a:r>
            <a:endParaRPr dirty="0"/>
          </a:p>
          <a:p>
            <a:pPr marL="457200" lvl="0" indent="-298450" algn="l" rtl="0">
              <a:spcBef>
                <a:spcPts val="0"/>
              </a:spcBef>
              <a:spcAft>
                <a:spcPts val="0"/>
              </a:spcAft>
              <a:buSzPts val="1100"/>
              <a:buChar char="●"/>
            </a:pPr>
            <a:r>
              <a:rPr lang="en-GB" dirty="0"/>
              <a:t>Finally, a classic autoregressive component is concatenated with the output of the recurrent component to yield the final forecast prediction.</a:t>
            </a:r>
            <a:endParaRPr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2be2cb254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2be2cb254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dirty="0"/>
              <a:t>To address the issue of needing to know the period of seasonality in advance to choose a good skip hyperparameter, an attention mechanism can be utilized to create a temporal attention layer specifically designed for nonseasonal time series predictions. This layer allows the model to automatically learn and focus on relevant time points without the need for specifying seasonality information.</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9fa31379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29fa3137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Calibri"/>
              <a:buChar char="●"/>
            </a:pPr>
            <a:r>
              <a:rPr lang="en-GB" sz="1200" dirty="0">
                <a:solidFill>
                  <a:schemeClr val="dk1"/>
                </a:solidFill>
                <a:latin typeface="Calibri"/>
                <a:ea typeface="Calibri"/>
                <a:cs typeface="Calibri"/>
                <a:sym typeface="Calibri"/>
              </a:rPr>
              <a:t>This slide goes into greater detail on the specifics of how the recurrent-skip is implemented, in the form of a Skip-GRU cell, which is just a variant of the traditional GRU that incorporates skip connections into its architecture.</a:t>
            </a:r>
            <a:endParaRPr sz="1200" dirty="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2be2cb2541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2be2cb254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120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Here we have the architecture for a classic GRU cell. The usual input, update and forget gate still apply, where the main difference of the Skip-GRU coming in where we use the skip connection to go from one hidden state to another, and basically bypass the update and forget gate.</a:t>
            </a:r>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8be7f34e68_0_202:notes"/>
          <p:cNvSpPr txBox="1">
            <a:spLocks noGrp="1"/>
          </p:cNvSpPr>
          <p:nvPr>
            <p:ph type="body" idx="1"/>
          </p:nvPr>
        </p:nvSpPr>
        <p:spPr>
          <a:xfrm>
            <a:off x="913971" y="4343369"/>
            <a:ext cx="5030100" cy="41154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Next, we would like to introduce the concept of Gramian Angular Fields.</a:t>
            </a:r>
            <a:endParaRPr/>
          </a:p>
        </p:txBody>
      </p:sp>
      <p:sp>
        <p:nvSpPr>
          <p:cNvPr id="182" name="Google Shape;182;g18be7f34e68_0_202:notes"/>
          <p:cNvSpPr>
            <a:spLocks noGrp="1" noRot="1" noChangeAspect="1"/>
          </p:cNvSpPr>
          <p:nvPr>
            <p:ph type="sldImg" idx="2"/>
          </p:nvPr>
        </p:nvSpPr>
        <p:spPr>
          <a:xfrm>
            <a:off x="83700" y="685176"/>
            <a:ext cx="6693900" cy="3430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2be2cb2541_0_75:notes"/>
          <p:cNvSpPr>
            <a:spLocks noGrp="1" noRot="1" noChangeAspect="1"/>
          </p:cNvSpPr>
          <p:nvPr>
            <p:ph type="sldImg" idx="2"/>
          </p:nvPr>
        </p:nvSpPr>
        <p:spPr>
          <a:xfrm>
            <a:off x="83700" y="685176"/>
            <a:ext cx="6693900" cy="34302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7" name="Google Shape;187;g22be2cb2541_0_75:notes"/>
          <p:cNvSpPr txBox="1">
            <a:spLocks noGrp="1"/>
          </p:cNvSpPr>
          <p:nvPr>
            <p:ph type="body" idx="1"/>
          </p:nvPr>
        </p:nvSpPr>
        <p:spPr>
          <a:xfrm>
            <a:off x="913971" y="4343369"/>
            <a:ext cx="5030100" cy="4115400"/>
          </a:xfrm>
          <a:prstGeom prst="rect">
            <a:avLst/>
          </a:prstGeom>
          <a:noFill/>
          <a:ln>
            <a:noFill/>
          </a:ln>
        </p:spPr>
        <p:txBody>
          <a:bodyPr spcFirstLastPara="1" wrap="square" lIns="90450" tIns="45225" rIns="90450" bIns="45225" anchor="t" anchorCtr="0">
            <a:noAutofit/>
          </a:bodyPr>
          <a:lstStyle/>
          <a:p>
            <a:pPr marL="457200" lvl="0" indent="-298450" algn="l" rtl="0">
              <a:spcBef>
                <a:spcPts val="0"/>
              </a:spcBef>
              <a:spcAft>
                <a:spcPts val="0"/>
              </a:spcAft>
              <a:buSzPts val="1100"/>
              <a:buChar char="●"/>
            </a:pPr>
            <a:r>
              <a:rPr lang="en-GB"/>
              <a:t>Gramian Angular Field (or GAF) transforms were first introduced as a means for encoding univariate time series data into an image representation, such that temporal dependencies between the time series data points are preserved. </a:t>
            </a:r>
            <a:endParaRPr/>
          </a:p>
          <a:p>
            <a:pPr marL="457200" lvl="0" indent="-298450" algn="l" rtl="0">
              <a:spcBef>
                <a:spcPts val="0"/>
              </a:spcBef>
              <a:spcAft>
                <a:spcPts val="0"/>
              </a:spcAft>
              <a:buSzPts val="1100"/>
              <a:buChar char="●"/>
            </a:pPr>
            <a:r>
              <a:rPr lang="en-GB"/>
              <a:t>Through this encoding process, the idea is to take advantage of the power of Convolutional Neural Networks for feature recognition in time series classification tasks, which has been demonstrated in the literature to be effective - these examples will be cited in our final report.</a:t>
            </a:r>
            <a:endParaRPr/>
          </a:p>
          <a:p>
            <a:pPr marL="457200" lvl="0" indent="-298450" algn="l" rtl="0">
              <a:spcBef>
                <a:spcPts val="0"/>
              </a:spcBef>
              <a:spcAft>
                <a:spcPts val="0"/>
              </a:spcAft>
              <a:buSzPts val="1100"/>
              <a:buChar char="●"/>
            </a:pPr>
            <a:r>
              <a:rPr lang="en-GB"/>
              <a:t>But this is for classification, and we want to try to extend this approach to perform the task of forecasting instead, as was attempted in this paper by Hong et al.</a:t>
            </a:r>
            <a:endParaRPr/>
          </a:p>
        </p:txBody>
      </p:sp>
      <p:sp>
        <p:nvSpPr>
          <p:cNvPr id="188" name="Google Shape;188;g22be2cb2541_0_75:notes"/>
          <p:cNvSpPr txBox="1"/>
          <p:nvPr/>
        </p:nvSpPr>
        <p:spPr>
          <a:xfrm>
            <a:off x="3885185" y="8686737"/>
            <a:ext cx="2972700" cy="457200"/>
          </a:xfrm>
          <a:prstGeom prst="rect">
            <a:avLst/>
          </a:prstGeom>
          <a:noFill/>
          <a:ln>
            <a:noFill/>
          </a:ln>
        </p:spPr>
        <p:txBody>
          <a:bodyPr spcFirstLastPara="1" wrap="square" lIns="90450" tIns="45225" rIns="90450" bIns="452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a:solidFill>
                  <a:srgbClr val="000000"/>
                </a:solidFill>
                <a:latin typeface="Arial"/>
                <a:ea typeface="Arial"/>
                <a:cs typeface="Arial"/>
                <a:sym typeface="Arial"/>
              </a:rP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285fe80f1a_0_57:notes"/>
          <p:cNvSpPr>
            <a:spLocks noGrp="1" noRot="1" noChangeAspect="1"/>
          </p:cNvSpPr>
          <p:nvPr>
            <p:ph type="sldImg" idx="2"/>
          </p:nvPr>
        </p:nvSpPr>
        <p:spPr>
          <a:xfrm>
            <a:off x="83700" y="685176"/>
            <a:ext cx="6693900" cy="34302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5" name="Google Shape;195;g2285fe80f1a_0_57:notes"/>
          <p:cNvSpPr txBox="1">
            <a:spLocks noGrp="1"/>
          </p:cNvSpPr>
          <p:nvPr>
            <p:ph type="body" idx="1"/>
          </p:nvPr>
        </p:nvSpPr>
        <p:spPr>
          <a:xfrm>
            <a:off x="913971" y="4343369"/>
            <a:ext cx="5030100" cy="4115400"/>
          </a:xfrm>
          <a:prstGeom prst="rect">
            <a:avLst/>
          </a:prstGeom>
          <a:noFill/>
          <a:ln>
            <a:noFill/>
          </a:ln>
        </p:spPr>
        <p:txBody>
          <a:bodyPr spcFirstLastPara="1" wrap="square" lIns="90450" tIns="45225" rIns="90450" bIns="45225" anchor="t" anchorCtr="0">
            <a:noAutofit/>
          </a:bodyPr>
          <a:lstStyle/>
          <a:p>
            <a:pPr marL="457200" lvl="0" indent="-298450" algn="l" rtl="0">
              <a:spcBef>
                <a:spcPts val="0"/>
              </a:spcBef>
              <a:spcAft>
                <a:spcPts val="0"/>
              </a:spcAft>
              <a:buSzPts val="1100"/>
              <a:buChar char="●"/>
            </a:pPr>
            <a:r>
              <a:rPr lang="en-GB"/>
              <a:t>Intuitively, how the encoding process works is that it projects your time series data points into a polar coordinate representation, where the radius corresponds to the time index, and the value is encoded in the angular cosine.</a:t>
            </a:r>
            <a:endParaRPr/>
          </a:p>
          <a:p>
            <a:pPr marL="457200" lvl="0" indent="-298450" algn="l" rtl="0">
              <a:spcBef>
                <a:spcPts val="0"/>
              </a:spcBef>
              <a:spcAft>
                <a:spcPts val="0"/>
              </a:spcAft>
              <a:buSzPts val="1100"/>
              <a:buChar char="●"/>
            </a:pPr>
            <a:r>
              <a:rPr lang="en-GB"/>
              <a:t>There are three main encoding steps in this process:</a:t>
            </a:r>
            <a:endParaRPr/>
          </a:p>
          <a:p>
            <a:pPr marL="457200" lvl="0" indent="0" algn="l" rtl="0">
              <a:spcBef>
                <a:spcPts val="0"/>
              </a:spcBef>
              <a:spcAft>
                <a:spcPts val="0"/>
              </a:spcAft>
              <a:buNone/>
            </a:pPr>
            <a:r>
              <a:rPr lang="en-GB"/>
              <a:t>1. First, we normalize the time series to lie within the range of [-1,1]</a:t>
            </a:r>
            <a:endParaRPr/>
          </a:p>
          <a:p>
            <a:pPr marL="457200" lvl="0" indent="0" algn="l" rtl="0">
              <a:spcBef>
                <a:spcPts val="0"/>
              </a:spcBef>
              <a:spcAft>
                <a:spcPts val="0"/>
              </a:spcAft>
              <a:buNone/>
            </a:pPr>
            <a:r>
              <a:rPr lang="en-GB"/>
              <a:t>2. Next, we perform the polar coordinate transformation</a:t>
            </a:r>
            <a:endParaRPr/>
          </a:p>
          <a:p>
            <a:pPr marL="457200" lvl="0" indent="0" algn="l" rtl="0">
              <a:spcBef>
                <a:spcPts val="0"/>
              </a:spcBef>
              <a:spcAft>
                <a:spcPts val="0"/>
              </a:spcAft>
              <a:buNone/>
            </a:pPr>
            <a:r>
              <a:rPr lang="en-GB"/>
              <a:t>3. And lastly, we compute our Gramian Angular Field matrices, which you can think of as 2-dimensional texture images. I will go into how this matrix looks like shortly.</a:t>
            </a:r>
            <a:endParaRPr/>
          </a:p>
        </p:txBody>
      </p:sp>
      <p:sp>
        <p:nvSpPr>
          <p:cNvPr id="196" name="Google Shape;196;g2285fe80f1a_0_57:notes"/>
          <p:cNvSpPr txBox="1"/>
          <p:nvPr/>
        </p:nvSpPr>
        <p:spPr>
          <a:xfrm>
            <a:off x="3885185" y="8686737"/>
            <a:ext cx="2972700" cy="457200"/>
          </a:xfrm>
          <a:prstGeom prst="rect">
            <a:avLst/>
          </a:prstGeom>
          <a:noFill/>
          <a:ln>
            <a:noFill/>
          </a:ln>
        </p:spPr>
        <p:txBody>
          <a:bodyPr spcFirstLastPara="1" wrap="square" lIns="90450" tIns="45225" rIns="90450" bIns="452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a:solidFill>
                  <a:srgbClr val="000000"/>
                </a:solidFill>
                <a:latin typeface="Arial"/>
                <a:ea typeface="Arial"/>
                <a:cs typeface="Arial"/>
                <a:sym typeface="Arial"/>
              </a:rP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be2cb2541_0_47:notes"/>
          <p:cNvSpPr>
            <a:spLocks noGrp="1" noRot="1" noChangeAspect="1"/>
          </p:cNvSpPr>
          <p:nvPr>
            <p:ph type="sldImg" idx="2"/>
          </p:nvPr>
        </p:nvSpPr>
        <p:spPr>
          <a:xfrm>
            <a:off x="83700" y="685176"/>
            <a:ext cx="6693900" cy="34302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 name="Google Shape;203;g22be2cb2541_0_47:notes"/>
          <p:cNvSpPr txBox="1">
            <a:spLocks noGrp="1"/>
          </p:cNvSpPr>
          <p:nvPr>
            <p:ph type="body" idx="1"/>
          </p:nvPr>
        </p:nvSpPr>
        <p:spPr>
          <a:xfrm>
            <a:off x="913971" y="4343369"/>
            <a:ext cx="5030100" cy="4115400"/>
          </a:xfrm>
          <a:prstGeom prst="rect">
            <a:avLst/>
          </a:prstGeom>
          <a:noFill/>
          <a:ln>
            <a:noFill/>
          </a:ln>
        </p:spPr>
        <p:txBody>
          <a:bodyPr spcFirstLastPara="1" wrap="square" lIns="90450" tIns="45225" rIns="90450" bIns="45225" anchor="t" anchorCtr="0">
            <a:noAutofit/>
          </a:bodyPr>
          <a:lstStyle/>
          <a:p>
            <a:pPr marL="457200" lvl="0" indent="-298450" algn="l" rtl="0">
              <a:spcBef>
                <a:spcPts val="0"/>
              </a:spcBef>
              <a:spcAft>
                <a:spcPts val="0"/>
              </a:spcAft>
              <a:buSzPts val="1100"/>
              <a:buChar char="●"/>
            </a:pPr>
            <a:r>
              <a:rPr lang="en-GB"/>
              <a:t>The next slide gives a more concrete visual intuition of how the encoding basically works. You have the time series data, the polar coordinate representation, and lastly the image representation.</a:t>
            </a:r>
            <a:endParaRPr/>
          </a:p>
        </p:txBody>
      </p:sp>
      <p:sp>
        <p:nvSpPr>
          <p:cNvPr id="204" name="Google Shape;204;g22be2cb2541_0_47:notes"/>
          <p:cNvSpPr txBox="1"/>
          <p:nvPr/>
        </p:nvSpPr>
        <p:spPr>
          <a:xfrm>
            <a:off x="3885185" y="8686737"/>
            <a:ext cx="2972700" cy="457200"/>
          </a:xfrm>
          <a:prstGeom prst="rect">
            <a:avLst/>
          </a:prstGeom>
          <a:noFill/>
          <a:ln>
            <a:noFill/>
          </a:ln>
        </p:spPr>
        <p:txBody>
          <a:bodyPr spcFirstLastPara="1" wrap="square" lIns="90450" tIns="45225" rIns="90450" bIns="452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a:solidFill>
                  <a:srgbClr val="000000"/>
                </a:solidFill>
                <a:latin typeface="Arial"/>
                <a:ea typeface="Arial"/>
                <a:cs typeface="Arial"/>
                <a:sym typeface="Arial"/>
              </a:rP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7a50643d7e_0_87:notes"/>
          <p:cNvSpPr>
            <a:spLocks noGrp="1" noRot="1" noChangeAspect="1"/>
          </p:cNvSpPr>
          <p:nvPr>
            <p:ph type="sldImg" idx="2"/>
          </p:nvPr>
        </p:nvSpPr>
        <p:spPr>
          <a:xfrm>
            <a:off x="83700" y="685176"/>
            <a:ext cx="6693900" cy="34302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 name="Google Shape;76;g17a50643d7e_0_87:notes"/>
          <p:cNvSpPr txBox="1">
            <a:spLocks noGrp="1"/>
          </p:cNvSpPr>
          <p:nvPr>
            <p:ph type="body" idx="1"/>
          </p:nvPr>
        </p:nvSpPr>
        <p:spPr>
          <a:xfrm>
            <a:off x="913971" y="4343369"/>
            <a:ext cx="5030100" cy="4115400"/>
          </a:xfrm>
          <a:prstGeom prst="rect">
            <a:avLst/>
          </a:prstGeom>
          <a:noFill/>
          <a:ln>
            <a:noFill/>
          </a:ln>
        </p:spPr>
        <p:txBody>
          <a:bodyPr spcFirstLastPara="1" wrap="square" lIns="90450" tIns="45225" rIns="90450" bIns="45225" anchor="t" anchorCtr="0">
            <a:noAutofit/>
          </a:bodyPr>
          <a:lstStyle/>
          <a:p>
            <a:pPr marL="0" lvl="0" indent="0" algn="l" rtl="0">
              <a:spcBef>
                <a:spcPts val="0"/>
              </a:spcBef>
              <a:spcAft>
                <a:spcPts val="0"/>
              </a:spcAft>
              <a:buNone/>
            </a:pPr>
            <a:endParaRPr/>
          </a:p>
        </p:txBody>
      </p:sp>
      <p:sp>
        <p:nvSpPr>
          <p:cNvPr id="77" name="Google Shape;77;g17a50643d7e_0_87:notes"/>
          <p:cNvSpPr txBox="1"/>
          <p:nvPr/>
        </p:nvSpPr>
        <p:spPr>
          <a:xfrm>
            <a:off x="3885185" y="8686737"/>
            <a:ext cx="2972700" cy="457200"/>
          </a:xfrm>
          <a:prstGeom prst="rect">
            <a:avLst/>
          </a:prstGeom>
          <a:noFill/>
          <a:ln>
            <a:noFill/>
          </a:ln>
        </p:spPr>
        <p:txBody>
          <a:bodyPr spcFirstLastPara="1" wrap="square" lIns="90450" tIns="45225" rIns="90450" bIns="452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a:solidFill>
                  <a:srgbClr val="000000"/>
                </a:solidFill>
                <a:latin typeface="Arial"/>
                <a:ea typeface="Arial"/>
                <a:cs typeface="Arial"/>
                <a:sym typeface="Arial"/>
              </a:rP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2b612e3a56_0_37: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1" name="Google Shape;211;g22b612e3a56_0_37:notes"/>
          <p:cNvSpPr txBox="1">
            <a:spLocks noGrp="1"/>
          </p:cNvSpPr>
          <p:nvPr>
            <p:ph type="body" idx="1"/>
          </p:nvPr>
        </p:nvSpPr>
        <p:spPr>
          <a:xfrm>
            <a:off x="913971" y="4343369"/>
            <a:ext cx="5030100" cy="4115400"/>
          </a:xfrm>
          <a:prstGeom prst="rect">
            <a:avLst/>
          </a:prstGeom>
          <a:noFill/>
          <a:ln>
            <a:noFill/>
          </a:ln>
        </p:spPr>
        <p:txBody>
          <a:bodyPr spcFirstLastPara="1" wrap="square" lIns="90450" tIns="45225" rIns="90450" bIns="45225" anchor="t" anchorCtr="0">
            <a:noAutofit/>
          </a:bodyPr>
          <a:lstStyle/>
          <a:p>
            <a:pPr marL="457200" lvl="0" indent="-298450" algn="l" rtl="0">
              <a:spcBef>
                <a:spcPts val="0"/>
              </a:spcBef>
              <a:spcAft>
                <a:spcPts val="0"/>
              </a:spcAft>
              <a:buSzPts val="1100"/>
              <a:buChar char="●"/>
            </a:pPr>
            <a:r>
              <a:rPr lang="en-GB" dirty="0"/>
              <a:t>And lastly, we have the detailed mathematical formulation of the transform. I would like to direct your attention to the last point on the GAF matrices, and you can see that it’s basically taking the </a:t>
            </a:r>
            <a:r>
              <a:rPr lang="en-GB" dirty="0">
                <a:solidFill>
                  <a:schemeClr val="dk1"/>
                </a:solidFill>
              </a:rPr>
              <a:t>pairwise trigo sum, or difference between each polar coordinate value of the time series.</a:t>
            </a:r>
            <a:endParaRPr dirty="0"/>
          </a:p>
        </p:txBody>
      </p:sp>
      <p:sp>
        <p:nvSpPr>
          <p:cNvPr id="212" name="Google Shape;212;g22b612e3a56_0_37:notes"/>
          <p:cNvSpPr txBox="1"/>
          <p:nvPr/>
        </p:nvSpPr>
        <p:spPr>
          <a:xfrm>
            <a:off x="3885185" y="8686737"/>
            <a:ext cx="2972700" cy="457200"/>
          </a:xfrm>
          <a:prstGeom prst="rect">
            <a:avLst/>
          </a:prstGeom>
          <a:noFill/>
          <a:ln>
            <a:noFill/>
          </a:ln>
        </p:spPr>
        <p:txBody>
          <a:bodyPr spcFirstLastPara="1" wrap="square" lIns="90450" tIns="45225" rIns="90450" bIns="452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a:solidFill>
                  <a:srgbClr val="000000"/>
                </a:solidFill>
                <a:latin typeface="Arial"/>
                <a:ea typeface="Arial"/>
                <a:cs typeface="Arial"/>
                <a:sym typeface="Arial"/>
              </a:rP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2be2cb2541_0_56: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9" name="Google Shape;219;g22be2cb2541_0_56:notes"/>
          <p:cNvSpPr txBox="1">
            <a:spLocks noGrp="1"/>
          </p:cNvSpPr>
          <p:nvPr>
            <p:ph type="body" idx="1"/>
          </p:nvPr>
        </p:nvSpPr>
        <p:spPr>
          <a:xfrm>
            <a:off x="913971" y="4343369"/>
            <a:ext cx="5030100" cy="4115400"/>
          </a:xfrm>
          <a:prstGeom prst="rect">
            <a:avLst/>
          </a:prstGeom>
          <a:noFill/>
          <a:ln>
            <a:noFill/>
          </a:ln>
        </p:spPr>
        <p:txBody>
          <a:bodyPr spcFirstLastPara="1" wrap="square" lIns="90450" tIns="45225" rIns="90450" bIns="45225" anchor="t" anchorCtr="0">
            <a:noAutofit/>
          </a:bodyPr>
          <a:lstStyle/>
          <a:p>
            <a:pPr marL="457200" lvl="0" indent="-298450" algn="l" rtl="0">
              <a:spcBef>
                <a:spcPts val="0"/>
              </a:spcBef>
              <a:spcAft>
                <a:spcPts val="0"/>
              </a:spcAft>
              <a:buSzPts val="1100"/>
              <a:buChar char="●"/>
            </a:pPr>
            <a:r>
              <a:rPr lang="en-GB" dirty="0"/>
              <a:t>Previously, we described the data processing pipeline for our time series data as a sliding window of your training data and target label. To perform model training with </a:t>
            </a:r>
            <a:r>
              <a:rPr lang="en-GB" dirty="0" err="1"/>
              <a:t>LSTNet</a:t>
            </a:r>
            <a:r>
              <a:rPr lang="en-GB" dirty="0"/>
              <a:t> using GAF images as the input data, we need a modified data pipeline, but the idea is still quite simple. </a:t>
            </a:r>
            <a:endParaRPr dirty="0"/>
          </a:p>
          <a:p>
            <a:pPr marL="457200" lvl="0" indent="-298450" algn="l" rtl="0">
              <a:spcBef>
                <a:spcPts val="0"/>
              </a:spcBef>
              <a:spcAft>
                <a:spcPts val="0"/>
              </a:spcAft>
              <a:buSzPts val="1100"/>
              <a:buChar char="●"/>
            </a:pPr>
            <a:r>
              <a:rPr lang="en-GB" dirty="0"/>
              <a:t>We take each window of training data, perform the GAF transform on that window, and additionally, we apply the normalization to the target label as well. And with that, we are ready to start testing the performance of GAF inputs for forecasting.</a:t>
            </a:r>
          </a:p>
          <a:p>
            <a:pPr marL="457200" lvl="0" indent="-298450" algn="l" rtl="0">
              <a:spcBef>
                <a:spcPts val="0"/>
              </a:spcBef>
              <a:spcAft>
                <a:spcPts val="0"/>
              </a:spcAft>
              <a:buSzPts val="1100"/>
              <a:buChar char="●"/>
            </a:pPr>
            <a:r>
              <a:rPr lang="en-GB" dirty="0"/>
              <a:t>\\ END</a:t>
            </a:r>
            <a:endParaRPr dirty="0"/>
          </a:p>
        </p:txBody>
      </p:sp>
      <p:sp>
        <p:nvSpPr>
          <p:cNvPr id="220" name="Google Shape;220;g22be2cb2541_0_56:notes"/>
          <p:cNvSpPr txBox="1"/>
          <p:nvPr/>
        </p:nvSpPr>
        <p:spPr>
          <a:xfrm>
            <a:off x="3885185" y="8686737"/>
            <a:ext cx="2972700" cy="457200"/>
          </a:xfrm>
          <a:prstGeom prst="rect">
            <a:avLst/>
          </a:prstGeom>
          <a:noFill/>
          <a:ln>
            <a:noFill/>
          </a:ln>
        </p:spPr>
        <p:txBody>
          <a:bodyPr spcFirstLastPara="1" wrap="square" lIns="90450" tIns="45225" rIns="90450" bIns="452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a:solidFill>
                  <a:srgbClr val="000000"/>
                </a:solidFill>
                <a:latin typeface="Arial"/>
                <a:ea typeface="Arial"/>
                <a:cs typeface="Arial"/>
                <a:sym typeface="Arial"/>
              </a:rP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285fe80f1a_0_9:notes"/>
          <p:cNvSpPr txBox="1">
            <a:spLocks noGrp="1"/>
          </p:cNvSpPr>
          <p:nvPr>
            <p:ph type="body" idx="1"/>
          </p:nvPr>
        </p:nvSpPr>
        <p:spPr>
          <a:xfrm>
            <a:off x="913971" y="4343369"/>
            <a:ext cx="5030100" cy="411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2285fe80f1a_0_9:notes"/>
          <p:cNvSpPr>
            <a:spLocks noGrp="1" noRot="1" noChangeAspect="1"/>
          </p:cNvSpPr>
          <p:nvPr>
            <p:ph type="sldImg" idx="2"/>
          </p:nvPr>
        </p:nvSpPr>
        <p:spPr>
          <a:xfrm>
            <a:off x="83700" y="685176"/>
            <a:ext cx="6693900" cy="3430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285fe80f1a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285fe80f1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29fa31379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29fa31379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2be2cb2541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2be2cb254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2be8e0829b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2be8e0829b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2be2cb2541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2be2cb2541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131824ae52_1_0:notes"/>
          <p:cNvSpPr txBox="1">
            <a:spLocks noGrp="1"/>
          </p:cNvSpPr>
          <p:nvPr>
            <p:ph type="body" idx="1"/>
          </p:nvPr>
        </p:nvSpPr>
        <p:spPr>
          <a:xfrm>
            <a:off x="913971" y="4343369"/>
            <a:ext cx="5030100" cy="411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g2131824ae52_1_0:notes"/>
          <p:cNvSpPr>
            <a:spLocks noGrp="1" noRot="1" noChangeAspect="1"/>
          </p:cNvSpPr>
          <p:nvPr>
            <p:ph type="sldImg" idx="2"/>
          </p:nvPr>
        </p:nvSpPr>
        <p:spPr>
          <a:xfrm>
            <a:off x="83700" y="685176"/>
            <a:ext cx="6693900" cy="3430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131824ae52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131824ae52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8be7f34e68_0_32:notes"/>
          <p:cNvSpPr>
            <a:spLocks noGrp="1" noRot="1" noChangeAspect="1"/>
          </p:cNvSpPr>
          <p:nvPr>
            <p:ph type="sldImg" idx="2"/>
          </p:nvPr>
        </p:nvSpPr>
        <p:spPr>
          <a:xfrm>
            <a:off x="83700" y="685176"/>
            <a:ext cx="6693900" cy="34302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 name="Google Shape;84;g18be7f34e68_0_32:notes"/>
          <p:cNvSpPr txBox="1">
            <a:spLocks noGrp="1"/>
          </p:cNvSpPr>
          <p:nvPr>
            <p:ph type="body" idx="1"/>
          </p:nvPr>
        </p:nvSpPr>
        <p:spPr>
          <a:xfrm>
            <a:off x="913971" y="4343369"/>
            <a:ext cx="5030100" cy="4115400"/>
          </a:xfrm>
          <a:prstGeom prst="rect">
            <a:avLst/>
          </a:prstGeom>
          <a:noFill/>
          <a:ln>
            <a:noFill/>
          </a:ln>
        </p:spPr>
        <p:txBody>
          <a:bodyPr spcFirstLastPara="1" wrap="square" lIns="90450" tIns="45225" rIns="90450" bIns="45225" anchor="t" anchorCtr="0">
            <a:noAutofit/>
          </a:bodyPr>
          <a:lstStyle/>
          <a:p>
            <a:pPr marL="0" lvl="0" indent="0" algn="l" rtl="0">
              <a:spcBef>
                <a:spcPts val="0"/>
              </a:spcBef>
              <a:spcAft>
                <a:spcPts val="0"/>
              </a:spcAft>
              <a:buNone/>
            </a:pPr>
            <a:endParaRPr/>
          </a:p>
        </p:txBody>
      </p:sp>
      <p:sp>
        <p:nvSpPr>
          <p:cNvPr id="85" name="Google Shape;85;g18be7f34e68_0_32:notes"/>
          <p:cNvSpPr txBox="1"/>
          <p:nvPr/>
        </p:nvSpPr>
        <p:spPr>
          <a:xfrm>
            <a:off x="3885185" y="8686737"/>
            <a:ext cx="2972700" cy="457200"/>
          </a:xfrm>
          <a:prstGeom prst="rect">
            <a:avLst/>
          </a:prstGeom>
          <a:noFill/>
          <a:ln>
            <a:noFill/>
          </a:ln>
        </p:spPr>
        <p:txBody>
          <a:bodyPr spcFirstLastPara="1" wrap="square" lIns="90450" tIns="45225" rIns="90450" bIns="452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a:solidFill>
                  <a:srgbClr val="000000"/>
                </a:solidFill>
                <a:latin typeface="Arial"/>
                <a:ea typeface="Arial"/>
                <a:cs typeface="Arial"/>
                <a:sym typeface="Arial"/>
              </a:rP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131824ae52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131824ae5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131824ae52_1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131824ae52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131824ae52_1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131824ae52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31824ae52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131824ae52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131824ae52_1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131824ae52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131824ae52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131824ae52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131824ae52_1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131824ae52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2be2cb2541_0_15:notes"/>
          <p:cNvSpPr txBox="1">
            <a:spLocks noGrp="1"/>
          </p:cNvSpPr>
          <p:nvPr>
            <p:ph type="body" idx="1"/>
          </p:nvPr>
        </p:nvSpPr>
        <p:spPr>
          <a:xfrm>
            <a:off x="913971" y="4343369"/>
            <a:ext cx="5030100" cy="411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 name="Google Shape;392;g22be2cb2541_0_15:notes"/>
          <p:cNvSpPr>
            <a:spLocks noGrp="1" noRot="1" noChangeAspect="1"/>
          </p:cNvSpPr>
          <p:nvPr>
            <p:ph type="sldImg" idx="2"/>
          </p:nvPr>
        </p:nvSpPr>
        <p:spPr>
          <a:xfrm>
            <a:off x="83700" y="685176"/>
            <a:ext cx="6693900" cy="3430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285fe80f1a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285fe80f1a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29fa313794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29fa31379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8be7f34e68_0_25:notes"/>
          <p:cNvSpPr txBox="1">
            <a:spLocks noGrp="1"/>
          </p:cNvSpPr>
          <p:nvPr>
            <p:ph type="body" idx="1"/>
          </p:nvPr>
        </p:nvSpPr>
        <p:spPr>
          <a:xfrm>
            <a:off x="913971" y="4343369"/>
            <a:ext cx="5030100" cy="411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g18be7f34e68_0_25:notes"/>
          <p:cNvSpPr>
            <a:spLocks noGrp="1" noRot="1" noChangeAspect="1"/>
          </p:cNvSpPr>
          <p:nvPr>
            <p:ph type="sldImg" idx="2"/>
          </p:nvPr>
        </p:nvSpPr>
        <p:spPr>
          <a:xfrm>
            <a:off x="83700" y="685176"/>
            <a:ext cx="6693900" cy="3430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2be8e0829b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2be8e0829b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143287a575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143287a57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29fa313794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29fa31379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2be8e0829b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2be8e0829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612e3a5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612e3a5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2b612e3a5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2b612e3a5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285fe80f1a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285fe80f1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7a50643d7e_0_107:notes"/>
          <p:cNvSpPr>
            <a:spLocks noGrp="1" noRot="1" noChangeAspect="1"/>
          </p:cNvSpPr>
          <p:nvPr>
            <p:ph type="sldImg" idx="2"/>
          </p:nvPr>
        </p:nvSpPr>
        <p:spPr>
          <a:xfrm>
            <a:off x="83700" y="685176"/>
            <a:ext cx="6693900" cy="34302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 name="Google Shape;97;g17a50643d7e_0_107:notes"/>
          <p:cNvSpPr txBox="1">
            <a:spLocks noGrp="1"/>
          </p:cNvSpPr>
          <p:nvPr>
            <p:ph type="body" idx="1"/>
          </p:nvPr>
        </p:nvSpPr>
        <p:spPr>
          <a:xfrm>
            <a:off x="913971" y="4343369"/>
            <a:ext cx="5030100" cy="4115400"/>
          </a:xfrm>
          <a:prstGeom prst="rect">
            <a:avLst/>
          </a:prstGeom>
          <a:noFill/>
          <a:ln>
            <a:noFill/>
          </a:ln>
        </p:spPr>
        <p:txBody>
          <a:bodyPr spcFirstLastPara="1" wrap="square" lIns="90450" tIns="45225" rIns="90450" bIns="45225" anchor="t" anchorCtr="0">
            <a:noAutofit/>
          </a:bodyPr>
          <a:lstStyle/>
          <a:p>
            <a:pPr marL="0" lvl="0" indent="0" algn="l" rtl="0">
              <a:spcBef>
                <a:spcPts val="0"/>
              </a:spcBef>
              <a:spcAft>
                <a:spcPts val="0"/>
              </a:spcAft>
              <a:buNone/>
            </a:pPr>
            <a:r>
              <a:rPr lang="en-GB"/>
              <a:t>This is a multivariate time series dataset, containing electricity consumption data in kWh, recorded every 15 minutes from 2011 to 2014. The final dataset contains the electricity consumption data of 321 clients from 2012 to 2014, and converted to reflect hourly consumption.</a:t>
            </a:r>
            <a:endParaRPr/>
          </a:p>
        </p:txBody>
      </p:sp>
      <p:sp>
        <p:nvSpPr>
          <p:cNvPr id="98" name="Google Shape;98;g17a50643d7e_0_107:notes"/>
          <p:cNvSpPr txBox="1"/>
          <p:nvPr/>
        </p:nvSpPr>
        <p:spPr>
          <a:xfrm>
            <a:off x="3885185" y="8686737"/>
            <a:ext cx="2972700" cy="457200"/>
          </a:xfrm>
          <a:prstGeom prst="rect">
            <a:avLst/>
          </a:prstGeom>
          <a:noFill/>
          <a:ln>
            <a:noFill/>
          </a:ln>
        </p:spPr>
        <p:txBody>
          <a:bodyPr spcFirstLastPara="1" wrap="square" lIns="90450" tIns="45225" rIns="90450" bIns="452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a:solidFill>
                  <a:srgbClr val="000000"/>
                </a:solidFill>
                <a:latin typeface="Arial"/>
                <a:ea typeface="Arial"/>
                <a:cs typeface="Arial"/>
                <a:sym typeface="Arial"/>
              </a:rP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2be2cb24ca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2be2cb24ca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285fe80f1a_0_86: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4" name="Google Shape;114;g2285fe80f1a_0_86:notes"/>
          <p:cNvSpPr txBox="1">
            <a:spLocks noGrp="1"/>
          </p:cNvSpPr>
          <p:nvPr>
            <p:ph type="body" idx="1"/>
          </p:nvPr>
        </p:nvSpPr>
        <p:spPr>
          <a:xfrm>
            <a:off x="913971" y="4343369"/>
            <a:ext cx="5030100" cy="4115400"/>
          </a:xfrm>
          <a:prstGeom prst="rect">
            <a:avLst/>
          </a:prstGeom>
          <a:noFill/>
          <a:ln>
            <a:noFill/>
          </a:ln>
        </p:spPr>
        <p:txBody>
          <a:bodyPr spcFirstLastPara="1" wrap="square" lIns="90450" tIns="45225" rIns="90450" bIns="45225" anchor="t" anchorCtr="0">
            <a:noAutofit/>
          </a:bodyPr>
          <a:lstStyle/>
          <a:p>
            <a:pPr marL="0" lvl="0" indent="0" algn="l" rtl="0">
              <a:spcBef>
                <a:spcPts val="0"/>
              </a:spcBef>
              <a:spcAft>
                <a:spcPts val="0"/>
              </a:spcAft>
              <a:buNone/>
            </a:pPr>
            <a:endParaRPr/>
          </a:p>
        </p:txBody>
      </p:sp>
      <p:sp>
        <p:nvSpPr>
          <p:cNvPr id="115" name="Google Shape;115;g2285fe80f1a_0_86:notes"/>
          <p:cNvSpPr txBox="1"/>
          <p:nvPr/>
        </p:nvSpPr>
        <p:spPr>
          <a:xfrm>
            <a:off x="3885185" y="8686737"/>
            <a:ext cx="2972700" cy="457200"/>
          </a:xfrm>
          <a:prstGeom prst="rect">
            <a:avLst/>
          </a:prstGeom>
          <a:noFill/>
          <a:ln>
            <a:noFill/>
          </a:ln>
        </p:spPr>
        <p:txBody>
          <a:bodyPr spcFirstLastPara="1" wrap="square" lIns="90450" tIns="45225" rIns="90450" bIns="452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a:solidFill>
                  <a:srgbClr val="000000"/>
                </a:solidFill>
                <a:latin typeface="Arial"/>
                <a:ea typeface="Arial"/>
                <a:cs typeface="Arial"/>
                <a:sym typeface="Arial"/>
              </a:r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2be2cb254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2be2cb25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2be2cb2541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2be2cb254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461670" y="2545273"/>
            <a:ext cx="7772400" cy="11025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400" b="0" i="0" u="none" strike="noStrike" cap="none">
                <a:solidFill>
                  <a:schemeClr val="lt1"/>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58" name="Google Shape;58;p14"/>
          <p:cNvSpPr txBox="1">
            <a:spLocks noGrp="1"/>
          </p:cNvSpPr>
          <p:nvPr>
            <p:ph type="subTitle" idx="1"/>
          </p:nvPr>
        </p:nvSpPr>
        <p:spPr>
          <a:xfrm>
            <a:off x="509066" y="3750040"/>
            <a:ext cx="6400800" cy="793800"/>
          </a:xfrm>
          <a:prstGeom prst="rect">
            <a:avLst/>
          </a:prstGeom>
          <a:noFill/>
          <a:ln>
            <a:noFill/>
          </a:ln>
        </p:spPr>
        <p:txBody>
          <a:bodyPr spcFirstLastPara="1" wrap="square" lIns="91425" tIns="45700" rIns="91425" bIns="45700" anchor="t" anchorCtr="0">
            <a:noAutofit/>
          </a:bodyPr>
          <a:lstStyle>
            <a:lvl1pPr marR="0" lvl="0" algn="l" rtl="0">
              <a:spcBef>
                <a:spcPts val="240"/>
              </a:spcBef>
              <a:spcAft>
                <a:spcPts val="0"/>
              </a:spcAft>
              <a:buClr>
                <a:srgbClr val="FFFFFF"/>
              </a:buClr>
              <a:buSzPts val="1200"/>
              <a:buFont typeface="Arial"/>
              <a:buNone/>
              <a:defRPr sz="1200" b="0" i="0" u="none" strike="noStrike" cap="none">
                <a:solidFill>
                  <a:srgbClr val="FFFFFF"/>
                </a:solidFill>
                <a:latin typeface="Arial"/>
                <a:ea typeface="Arial"/>
                <a:cs typeface="Arial"/>
                <a:sym typeface="Arial"/>
              </a:defRPr>
            </a:lvl1pPr>
            <a:lvl2pPr marR="0" lvl="1" algn="ctr"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ctr"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ctr"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ctr"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ctr"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ctr"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59" name="Google Shape;59;p14"/>
          <p:cNvSpPr txBox="1">
            <a:spLocks noGrp="1"/>
          </p:cNvSpPr>
          <p:nvPr>
            <p:ph type="sldNum" idx="12"/>
          </p:nvPr>
        </p:nvSpPr>
        <p:spPr>
          <a:xfrm>
            <a:off x="6742112" y="4972050"/>
            <a:ext cx="2133600" cy="273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6"/>
          <p:cNvSpPr txBox="1">
            <a:spLocks noGrp="1"/>
          </p:cNvSpPr>
          <p:nvPr>
            <p:ph type="sldNum" idx="12"/>
          </p:nvPr>
        </p:nvSpPr>
        <p:spPr>
          <a:xfrm>
            <a:off x="6742112" y="4967288"/>
            <a:ext cx="2133600" cy="273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7F7F7F"/>
              </a:buClr>
              <a:buSzPts val="800"/>
              <a:buFont typeface="Arial"/>
              <a:buNone/>
              <a:defRPr sz="800" b="0" i="0" u="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7F7F7F"/>
              </a:buClr>
              <a:buSzPts val="800"/>
              <a:buFont typeface="Arial"/>
              <a:buNone/>
              <a:defRPr sz="800" b="0" i="0" u="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7F7F7F"/>
              </a:buClr>
              <a:buSzPts val="800"/>
              <a:buFont typeface="Arial"/>
              <a:buNone/>
              <a:defRPr sz="800" b="0" i="0" u="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7F7F7F"/>
              </a:buClr>
              <a:buSzPts val="800"/>
              <a:buFont typeface="Arial"/>
              <a:buNone/>
              <a:defRPr sz="800" b="0" i="0" u="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7F7F7F"/>
              </a:buClr>
              <a:buSzPts val="800"/>
              <a:buFont typeface="Arial"/>
              <a:buNone/>
              <a:defRPr sz="800" b="0" i="0" u="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7F7F7F"/>
              </a:buClr>
              <a:buSzPts val="800"/>
              <a:buFont typeface="Arial"/>
              <a:buNone/>
              <a:defRPr sz="800" b="0" i="0" u="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7F7F7F"/>
              </a:buClr>
              <a:buSzPts val="800"/>
              <a:buFont typeface="Arial"/>
              <a:buNone/>
              <a:defRPr sz="800" b="0" i="0" u="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7F7F7F"/>
              </a:buClr>
              <a:buSzPts val="800"/>
              <a:buFont typeface="Arial"/>
              <a:buNone/>
              <a:defRPr sz="800" b="0" i="0" u="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7F7F7F"/>
              </a:buClr>
              <a:buSzPts val="800"/>
              <a:buFont typeface="Arial"/>
              <a:buNone/>
              <a:defRPr sz="800" b="0" i="0" u="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13.xml"/><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pic>
        <p:nvPicPr>
          <p:cNvPr id="51" name="Google Shape;51;p13" descr="bg-blue-1.jpg"/>
          <p:cNvPicPr preferRelativeResize="0"/>
          <p:nvPr/>
        </p:nvPicPr>
        <p:blipFill rotWithShape="1">
          <a:blip r:embed="rId3">
            <a:alphaModFix/>
          </a:blip>
          <a:srcRect/>
          <a:stretch/>
        </p:blipFill>
        <p:spPr>
          <a:xfrm>
            <a:off x="-6350" y="-4762"/>
            <a:ext cx="9194800" cy="5180408"/>
          </a:xfrm>
          <a:prstGeom prst="rect">
            <a:avLst/>
          </a:prstGeom>
          <a:noFill/>
          <a:ln>
            <a:noFill/>
          </a:ln>
        </p:spPr>
      </p:pic>
      <p:pic>
        <p:nvPicPr>
          <p:cNvPr id="52" name="Google Shape;52;p13" descr="white-logo.png"/>
          <p:cNvPicPr preferRelativeResize="0"/>
          <p:nvPr/>
        </p:nvPicPr>
        <p:blipFill rotWithShape="1">
          <a:blip r:embed="rId4">
            <a:alphaModFix/>
          </a:blip>
          <a:srcRect/>
          <a:stretch/>
        </p:blipFill>
        <p:spPr>
          <a:xfrm>
            <a:off x="7626350" y="261938"/>
            <a:ext cx="902494" cy="429815"/>
          </a:xfrm>
          <a:prstGeom prst="rect">
            <a:avLst/>
          </a:prstGeom>
          <a:noFill/>
          <a:ln>
            <a:noFill/>
          </a:ln>
        </p:spPr>
      </p:pic>
      <p:pic>
        <p:nvPicPr>
          <p:cNvPr id="53" name="Google Shape;53;p13" descr="orange-stripe.gif"/>
          <p:cNvPicPr preferRelativeResize="0"/>
          <p:nvPr/>
        </p:nvPicPr>
        <p:blipFill rotWithShape="1">
          <a:blip r:embed="rId5">
            <a:alphaModFix/>
          </a:blip>
          <a:srcRect r="5997"/>
          <a:stretch/>
        </p:blipFill>
        <p:spPr>
          <a:xfrm>
            <a:off x="598487" y="4554140"/>
            <a:ext cx="8594724" cy="63103"/>
          </a:xfrm>
          <a:prstGeom prst="rect">
            <a:avLst/>
          </a:prstGeom>
          <a:noFill/>
          <a:ln>
            <a:noFill/>
          </a:ln>
        </p:spPr>
      </p:pic>
      <p:sp>
        <p:nvSpPr>
          <p:cNvPr id="54" name="Google Shape;54;p13"/>
          <p:cNvSpPr txBox="1"/>
          <p:nvPr/>
        </p:nvSpPr>
        <p:spPr>
          <a:xfrm>
            <a:off x="544512" y="4970859"/>
            <a:ext cx="32019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800"/>
              <a:buFont typeface="Arial"/>
              <a:buNone/>
            </a:pPr>
            <a:r>
              <a:rPr lang="en-GB" sz="800" b="0" i="0" u="none" strike="noStrike" cap="none">
                <a:solidFill>
                  <a:schemeClr val="lt1"/>
                </a:solidFill>
                <a:latin typeface="Arial"/>
                <a:ea typeface="Arial"/>
                <a:cs typeface="Arial"/>
                <a:sym typeface="Arial"/>
              </a:rPr>
              <a:t>© Copyright National University of Singapore. All Rights Reserved. </a:t>
            </a:r>
            <a:endParaRPr/>
          </a:p>
        </p:txBody>
      </p:sp>
      <p:sp>
        <p:nvSpPr>
          <p:cNvPr id="55" name="Google Shape;55;p13"/>
          <p:cNvSpPr txBox="1">
            <a:spLocks noGrp="1"/>
          </p:cNvSpPr>
          <p:nvPr>
            <p:ph type="sldNum" idx="12"/>
          </p:nvPr>
        </p:nvSpPr>
        <p:spPr>
          <a:xfrm>
            <a:off x="6742112" y="4972050"/>
            <a:ext cx="2133600" cy="273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chemeClr val="lt1"/>
              </a:buClr>
              <a:buSzPts val="800"/>
              <a:buFont typeface="Arial"/>
              <a:buNone/>
              <a:defRPr sz="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
        <p:cNvGrpSpPr/>
        <p:nvPr/>
      </p:nvGrpSpPr>
      <p:grpSpPr>
        <a:xfrm>
          <a:off x="0" y="0"/>
          <a:ext cx="0" cy="0"/>
          <a:chOff x="0" y="0"/>
          <a:chExt cx="0" cy="0"/>
        </a:xfrm>
      </p:grpSpPr>
      <p:pic>
        <p:nvPicPr>
          <p:cNvPr id="61" name="Google Shape;61;p15" descr="blue-stripe.gif"/>
          <p:cNvPicPr preferRelativeResize="0"/>
          <p:nvPr/>
        </p:nvPicPr>
        <p:blipFill rotWithShape="1">
          <a:blip r:embed="rId3">
            <a:alphaModFix/>
          </a:blip>
          <a:srcRect r="6305"/>
          <a:stretch/>
        </p:blipFill>
        <p:spPr>
          <a:xfrm>
            <a:off x="596900" y="4554140"/>
            <a:ext cx="8547101" cy="55959"/>
          </a:xfrm>
          <a:prstGeom prst="rect">
            <a:avLst/>
          </a:prstGeom>
          <a:noFill/>
          <a:ln>
            <a:noFill/>
          </a:ln>
        </p:spPr>
      </p:pic>
      <p:pic>
        <p:nvPicPr>
          <p:cNvPr id="62" name="Google Shape;62;p15"/>
          <p:cNvPicPr preferRelativeResize="0"/>
          <p:nvPr/>
        </p:nvPicPr>
        <p:blipFill rotWithShape="1">
          <a:blip r:embed="rId4">
            <a:alphaModFix/>
          </a:blip>
          <a:srcRect/>
          <a:stretch/>
        </p:blipFill>
        <p:spPr>
          <a:xfrm>
            <a:off x="7675562" y="261937"/>
            <a:ext cx="828675" cy="429815"/>
          </a:xfrm>
          <a:prstGeom prst="rect">
            <a:avLst/>
          </a:prstGeom>
          <a:noFill/>
          <a:ln>
            <a:noFill/>
          </a:ln>
        </p:spPr>
      </p:pic>
      <p:sp>
        <p:nvSpPr>
          <p:cNvPr id="63" name="Google Shape;63;p15"/>
          <p:cNvSpPr txBox="1"/>
          <p:nvPr/>
        </p:nvSpPr>
        <p:spPr>
          <a:xfrm>
            <a:off x="544512" y="4970859"/>
            <a:ext cx="32115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800"/>
              <a:buFont typeface="Arimo"/>
              <a:buNone/>
            </a:pPr>
            <a:r>
              <a:rPr lang="en-GB" sz="800" b="0" i="0" u="none" strike="noStrike" cap="none">
                <a:solidFill>
                  <a:srgbClr val="595959"/>
                </a:solidFill>
                <a:latin typeface="Arimo"/>
                <a:ea typeface="Arimo"/>
                <a:cs typeface="Arimo"/>
                <a:sym typeface="Arimo"/>
              </a:rPr>
              <a:t>© Copyright National University of Singapore. All Rights Reserved. </a:t>
            </a:r>
            <a:endParaRPr/>
          </a:p>
        </p:txBody>
      </p:sp>
      <p:sp>
        <p:nvSpPr>
          <p:cNvPr id="64" name="Google Shape;64;p15"/>
          <p:cNvSpPr txBox="1"/>
          <p:nvPr/>
        </p:nvSpPr>
        <p:spPr>
          <a:xfrm>
            <a:off x="7670800" y="4552950"/>
            <a:ext cx="1473300" cy="57000"/>
          </a:xfrm>
          <a:prstGeom prst="rect">
            <a:avLst/>
          </a:prstGeom>
          <a:solidFill>
            <a:srgbClr val="F17D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Century Gothic"/>
              <a:ea typeface="Century Gothic"/>
              <a:cs typeface="Century Gothic"/>
              <a:sym typeface="Century Gothic"/>
            </a:endParaRPr>
          </a:p>
        </p:txBody>
      </p:sp>
      <p:sp>
        <p:nvSpPr>
          <p:cNvPr id="65" name="Google Shape;65;p15"/>
          <p:cNvSpPr txBox="1">
            <a:spLocks noGrp="1"/>
          </p:cNvSpPr>
          <p:nvPr>
            <p:ph type="sldNum" idx="12"/>
          </p:nvPr>
        </p:nvSpPr>
        <p:spPr>
          <a:xfrm>
            <a:off x="6742112" y="4967288"/>
            <a:ext cx="2133600" cy="273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7F7F7F"/>
              </a:buClr>
              <a:buSzPts val="800"/>
              <a:buFont typeface="Arial"/>
              <a:buNone/>
              <a:defRPr sz="800" b="0" i="0" u="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7F7F7F"/>
              </a:buClr>
              <a:buSzPts val="800"/>
              <a:buFont typeface="Arial"/>
              <a:buNone/>
              <a:defRPr sz="800" b="0" i="0" u="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7F7F7F"/>
              </a:buClr>
              <a:buSzPts val="800"/>
              <a:buFont typeface="Arial"/>
              <a:buNone/>
              <a:defRPr sz="800" b="0" i="0" u="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7F7F7F"/>
              </a:buClr>
              <a:buSzPts val="800"/>
              <a:buFont typeface="Arial"/>
              <a:buNone/>
              <a:defRPr sz="800" b="0" i="0" u="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7F7F7F"/>
              </a:buClr>
              <a:buSzPts val="800"/>
              <a:buFont typeface="Arial"/>
              <a:buNone/>
              <a:defRPr sz="800" b="0" i="0" u="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7F7F7F"/>
              </a:buClr>
              <a:buSzPts val="800"/>
              <a:buFont typeface="Arial"/>
              <a:buNone/>
              <a:defRPr sz="800" b="0" i="0" u="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7F7F7F"/>
              </a:buClr>
              <a:buSzPts val="800"/>
              <a:buFont typeface="Arial"/>
              <a:buNone/>
              <a:defRPr sz="800" b="0" i="0" u="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7F7F7F"/>
              </a:buClr>
              <a:buSzPts val="800"/>
              <a:buFont typeface="Arial"/>
              <a:buNone/>
              <a:defRPr sz="800" b="0" i="0" u="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7F7F7F"/>
              </a:buClr>
              <a:buSzPts val="800"/>
              <a:buFont typeface="Arial"/>
              <a:buNone/>
              <a:defRPr sz="800" b="0" i="0" u="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7"/>
          <p:cNvSpPr txBox="1">
            <a:spLocks noGrp="1"/>
          </p:cNvSpPr>
          <p:nvPr>
            <p:ph type="ctrTitle"/>
          </p:nvPr>
        </p:nvSpPr>
        <p:spPr>
          <a:xfrm>
            <a:off x="557199" y="1280150"/>
            <a:ext cx="8314200" cy="1102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6000"/>
              <a:buFont typeface="Arial"/>
              <a:buNone/>
            </a:pPr>
            <a:r>
              <a:rPr lang="en-GB" sz="2800" b="1" i="0" u="none">
                <a:solidFill>
                  <a:schemeClr val="lt1"/>
                </a:solidFill>
                <a:latin typeface="Arial"/>
                <a:ea typeface="Arial"/>
                <a:cs typeface="Arial"/>
                <a:sym typeface="Arial"/>
              </a:rPr>
              <a:t>DSA5</a:t>
            </a:r>
            <a:r>
              <a:rPr lang="en-GB" sz="2800" b="1"/>
              <a:t>204 Project: Can Time Series Imaging Improve Modeling of Temporal Dependencies?</a:t>
            </a:r>
            <a:endParaRPr sz="1200"/>
          </a:p>
        </p:txBody>
      </p:sp>
      <p:sp>
        <p:nvSpPr>
          <p:cNvPr id="73" name="Google Shape;73;p17"/>
          <p:cNvSpPr txBox="1"/>
          <p:nvPr/>
        </p:nvSpPr>
        <p:spPr>
          <a:xfrm>
            <a:off x="557200" y="2432530"/>
            <a:ext cx="6400800" cy="2260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lt1"/>
              </a:buClr>
              <a:buSzPts val="1800"/>
              <a:buFont typeface="Arial"/>
              <a:buNone/>
            </a:pPr>
            <a:r>
              <a:rPr lang="en-GB" sz="1800">
                <a:solidFill>
                  <a:schemeClr val="lt1"/>
                </a:solidFill>
              </a:rPr>
              <a:t>Jonathan Yeo (A0164616A)</a:t>
            </a:r>
            <a:endParaRPr sz="1800">
              <a:solidFill>
                <a:schemeClr val="lt1"/>
              </a:solidFill>
            </a:endParaRPr>
          </a:p>
          <a:p>
            <a:pPr marL="0" lvl="0" indent="0" algn="l" rtl="0">
              <a:spcBef>
                <a:spcPts val="360"/>
              </a:spcBef>
              <a:spcAft>
                <a:spcPts val="0"/>
              </a:spcAft>
              <a:buClr>
                <a:schemeClr val="lt1"/>
              </a:buClr>
              <a:buSzPts val="1800"/>
              <a:buFont typeface="Arial"/>
              <a:buNone/>
            </a:pPr>
            <a:r>
              <a:rPr lang="en-GB" sz="1800">
                <a:solidFill>
                  <a:schemeClr val="lt1"/>
                </a:solidFill>
              </a:rPr>
              <a:t>Maximilian (A0251292J)</a:t>
            </a:r>
            <a:endParaRPr sz="1800">
              <a:solidFill>
                <a:schemeClr val="lt1"/>
              </a:solidFill>
            </a:endParaRPr>
          </a:p>
          <a:p>
            <a:pPr marL="0" lvl="0" indent="0" algn="l" rtl="0">
              <a:spcBef>
                <a:spcPts val="360"/>
              </a:spcBef>
              <a:spcAft>
                <a:spcPts val="0"/>
              </a:spcAft>
              <a:buClr>
                <a:schemeClr val="lt1"/>
              </a:buClr>
              <a:buSzPts val="1800"/>
              <a:buFont typeface="Arial"/>
              <a:buNone/>
            </a:pPr>
            <a:r>
              <a:rPr lang="en-GB" sz="1800">
                <a:solidFill>
                  <a:schemeClr val="lt1"/>
                </a:solidFill>
              </a:rPr>
              <a:t>Tan Zheng Xun (A0192520M)</a:t>
            </a:r>
            <a:endParaRPr sz="1800">
              <a:solidFill>
                <a:srgbClr val="FFFFFF"/>
              </a:solidFill>
            </a:endParaRPr>
          </a:p>
          <a:p>
            <a:pPr marL="0" marR="0" lvl="0" indent="0" algn="l" rtl="0">
              <a:lnSpc>
                <a:spcPct val="100000"/>
              </a:lnSpc>
              <a:spcBef>
                <a:spcPts val="360"/>
              </a:spcBef>
              <a:spcAft>
                <a:spcPts val="0"/>
              </a:spcAft>
              <a:buClr>
                <a:srgbClr val="FFFFFF"/>
              </a:buClr>
              <a:buSzPts val="1800"/>
              <a:buFont typeface="Arial"/>
              <a:buNone/>
            </a:pPr>
            <a:r>
              <a:rPr lang="en-GB" sz="1800" b="0" i="0" u="none" strike="noStrike" cap="none">
                <a:solidFill>
                  <a:srgbClr val="FFFFFF"/>
                </a:solidFill>
                <a:latin typeface="Arial"/>
                <a:ea typeface="Arial"/>
                <a:cs typeface="Arial"/>
                <a:sym typeface="Arial"/>
              </a:rPr>
              <a:t>Jonathan Lim Zhi Wei</a:t>
            </a:r>
            <a:r>
              <a:rPr lang="en-GB" sz="1800">
                <a:solidFill>
                  <a:srgbClr val="FFFFFF"/>
                </a:solidFill>
              </a:rPr>
              <a:t> (A0156098U)</a:t>
            </a:r>
            <a:endParaRPr/>
          </a:p>
          <a:p>
            <a:pPr marL="0" marR="0" lvl="0" indent="0" algn="l" rtl="0">
              <a:lnSpc>
                <a:spcPct val="100000"/>
              </a:lnSpc>
              <a:spcBef>
                <a:spcPts val="360"/>
              </a:spcBef>
              <a:spcAft>
                <a:spcPts val="0"/>
              </a:spcAft>
              <a:buClr>
                <a:srgbClr val="FFFFFF"/>
              </a:buClr>
              <a:buSzPts val="1800"/>
              <a:buFont typeface="Arial"/>
              <a:buNone/>
            </a:pPr>
            <a:r>
              <a:rPr lang="en-GB" sz="1800" b="0" i="0" u="none" strike="noStrike" cap="none">
                <a:solidFill>
                  <a:srgbClr val="FFFFFF"/>
                </a:solidFill>
                <a:latin typeface="Arial"/>
                <a:ea typeface="Arial"/>
                <a:cs typeface="Arial"/>
                <a:sym typeface="Arial"/>
              </a:rPr>
              <a:t>Lee Jian Ming (A0180015W)</a:t>
            </a:r>
            <a:endParaRPr/>
          </a:p>
          <a:p>
            <a:pPr marL="0" marR="0" lvl="0" indent="0" algn="l" rtl="0">
              <a:lnSpc>
                <a:spcPct val="100000"/>
              </a:lnSpc>
              <a:spcBef>
                <a:spcPts val="360"/>
              </a:spcBef>
              <a:spcAft>
                <a:spcPts val="0"/>
              </a:spcAft>
              <a:buClr>
                <a:srgbClr val="FFFFFF"/>
              </a:buClr>
              <a:buSzPts val="1800"/>
              <a:buFont typeface="Arial"/>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6"/>
          <p:cNvPicPr preferRelativeResize="0"/>
          <p:nvPr/>
        </p:nvPicPr>
        <p:blipFill>
          <a:blip r:embed="rId3">
            <a:alphaModFix/>
          </a:blip>
          <a:stretch>
            <a:fillRect/>
          </a:stretch>
        </p:blipFill>
        <p:spPr>
          <a:xfrm>
            <a:off x="2876550" y="1974888"/>
            <a:ext cx="3390900" cy="981075"/>
          </a:xfrm>
          <a:prstGeom prst="rect">
            <a:avLst/>
          </a:prstGeom>
          <a:noFill/>
          <a:ln>
            <a:noFill/>
          </a:ln>
        </p:spPr>
      </p:pic>
      <p:sp>
        <p:nvSpPr>
          <p:cNvPr id="143" name="Google Shape;143;p26"/>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3200">
                <a:solidFill>
                  <a:schemeClr val="dk1"/>
                </a:solidFill>
              </a:rPr>
              <a:t>Time Series Forecasting Metrics</a:t>
            </a:r>
            <a:endParaRPr sz="3200">
              <a:solidFill>
                <a:schemeClr val="dk1"/>
              </a:solidFill>
            </a:endParaRPr>
          </a:p>
          <a:p>
            <a:pPr marL="0" marR="0" lvl="0" indent="0" algn="l" rtl="0">
              <a:lnSpc>
                <a:spcPct val="100000"/>
              </a:lnSpc>
              <a:spcBef>
                <a:spcPts val="0"/>
              </a:spcBef>
              <a:spcAft>
                <a:spcPts val="0"/>
              </a:spcAft>
              <a:buClr>
                <a:schemeClr val="dk1"/>
              </a:buClr>
              <a:buSzPts val="3200"/>
              <a:buFont typeface="Arial"/>
              <a:buNone/>
            </a:pPr>
            <a:endParaRPr sz="3200">
              <a:solidFill>
                <a:schemeClr val="dk1"/>
              </a:solidFill>
            </a:endParaRPr>
          </a:p>
        </p:txBody>
      </p:sp>
      <p:sp>
        <p:nvSpPr>
          <p:cNvPr id="144" name="Google Shape;144;p26"/>
          <p:cNvSpPr txBox="1"/>
          <p:nvPr/>
        </p:nvSpPr>
        <p:spPr>
          <a:xfrm>
            <a:off x="490525" y="1019250"/>
            <a:ext cx="7865400" cy="28782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Mean Absolute Error (MAE) and Mean Squared Error (MSE)</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Additional evaluation metrics:</a:t>
            </a:r>
            <a:endParaRPr sz="2000">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Root relative squared error (the lower the better)</a:t>
            </a:r>
            <a:endParaRPr sz="20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20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20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2000">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Empirical correlation coefficient (the higher the better)</a:t>
            </a:r>
            <a:endParaRPr sz="20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2000">
              <a:solidFill>
                <a:schemeClr val="dk1"/>
              </a:solidFill>
              <a:latin typeface="Calibri"/>
              <a:ea typeface="Calibri"/>
              <a:cs typeface="Calibri"/>
              <a:sym typeface="Calibri"/>
            </a:endParaRPr>
          </a:p>
        </p:txBody>
      </p:sp>
      <p:sp>
        <p:nvSpPr>
          <p:cNvPr id="145" name="Google Shape;145;p26"/>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pic>
        <p:nvPicPr>
          <p:cNvPr id="146" name="Google Shape;146;p26"/>
          <p:cNvPicPr preferRelativeResize="0"/>
          <p:nvPr/>
        </p:nvPicPr>
        <p:blipFill>
          <a:blip r:embed="rId4">
            <a:alphaModFix/>
          </a:blip>
          <a:stretch>
            <a:fillRect/>
          </a:stretch>
        </p:blipFill>
        <p:spPr>
          <a:xfrm>
            <a:off x="2390775" y="3759625"/>
            <a:ext cx="4362450" cy="704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ctrTitle"/>
          </p:nvPr>
        </p:nvSpPr>
        <p:spPr>
          <a:xfrm>
            <a:off x="557199" y="1280150"/>
            <a:ext cx="8314200" cy="1102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6000"/>
              <a:buFont typeface="Arial"/>
              <a:buNone/>
            </a:pPr>
            <a:r>
              <a:rPr lang="en-GB" sz="4000" b="1"/>
              <a:t>LSTNet</a:t>
            </a:r>
            <a:endParaRPr sz="40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3200">
                <a:solidFill>
                  <a:schemeClr val="dk1"/>
                </a:solidFill>
              </a:rPr>
              <a:t>LSTNet Model Architecture</a:t>
            </a:r>
            <a:endParaRPr sz="3200">
              <a:solidFill>
                <a:schemeClr val="dk1"/>
              </a:solidFill>
            </a:endParaRPr>
          </a:p>
          <a:p>
            <a:pPr marL="0" marR="0" lvl="0" indent="0" algn="l" rtl="0">
              <a:lnSpc>
                <a:spcPct val="100000"/>
              </a:lnSpc>
              <a:spcBef>
                <a:spcPts val="0"/>
              </a:spcBef>
              <a:spcAft>
                <a:spcPts val="0"/>
              </a:spcAft>
              <a:buClr>
                <a:schemeClr val="dk1"/>
              </a:buClr>
              <a:buSzPts val="3200"/>
              <a:buFont typeface="Arial"/>
              <a:buNone/>
            </a:pPr>
            <a:endParaRPr sz="3200">
              <a:solidFill>
                <a:schemeClr val="dk1"/>
              </a:solidFill>
            </a:endParaRPr>
          </a:p>
        </p:txBody>
      </p:sp>
      <p:sp>
        <p:nvSpPr>
          <p:cNvPr id="157" name="Google Shape;157;p28"/>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pic>
        <p:nvPicPr>
          <p:cNvPr id="158" name="Google Shape;158;p28"/>
          <p:cNvPicPr preferRelativeResize="0"/>
          <p:nvPr/>
        </p:nvPicPr>
        <p:blipFill>
          <a:blip r:embed="rId3">
            <a:alphaModFix/>
          </a:blip>
          <a:stretch>
            <a:fillRect/>
          </a:stretch>
        </p:blipFill>
        <p:spPr>
          <a:xfrm>
            <a:off x="709663" y="1020402"/>
            <a:ext cx="7979713" cy="34408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3200">
                <a:solidFill>
                  <a:schemeClr val="dk1"/>
                </a:solidFill>
              </a:rPr>
              <a:t>LSTN Model Architecture</a:t>
            </a:r>
            <a:endParaRPr sz="3200">
              <a:solidFill>
                <a:schemeClr val="dk1"/>
              </a:solidFill>
            </a:endParaRPr>
          </a:p>
          <a:p>
            <a:pPr marL="0" marR="0" lvl="0" indent="0" algn="l" rtl="0">
              <a:lnSpc>
                <a:spcPct val="100000"/>
              </a:lnSpc>
              <a:spcBef>
                <a:spcPts val="0"/>
              </a:spcBef>
              <a:spcAft>
                <a:spcPts val="0"/>
              </a:spcAft>
              <a:buClr>
                <a:schemeClr val="dk1"/>
              </a:buClr>
              <a:buSzPts val="3200"/>
              <a:buFont typeface="Arial"/>
              <a:buNone/>
            </a:pPr>
            <a:endParaRPr sz="3200">
              <a:solidFill>
                <a:schemeClr val="dk1"/>
              </a:solidFill>
            </a:endParaRPr>
          </a:p>
        </p:txBody>
      </p:sp>
      <p:sp>
        <p:nvSpPr>
          <p:cNvPr id="164" name="Google Shape;164;p29"/>
          <p:cNvSpPr txBox="1"/>
          <p:nvPr/>
        </p:nvSpPr>
        <p:spPr>
          <a:xfrm>
            <a:off x="490525" y="1026330"/>
            <a:ext cx="8424900" cy="28782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Main model architecture</a:t>
            </a:r>
            <a:endParaRPr sz="2000">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Convolutional Component – 3 kernels, ‘ReLU’ activation</a:t>
            </a:r>
            <a:endParaRPr sz="2000">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Recurrent Component – 100 GRUs, ‘ReLU’ activation</a:t>
            </a:r>
            <a:endParaRPr sz="2000">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Recurrent Skip Component – 50 GRUs, ‘ReLU’ activation</a:t>
            </a:r>
            <a:endParaRPr sz="2000">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Font typeface="Calibri"/>
              <a:buChar char="○"/>
            </a:pPr>
            <a:r>
              <a:rPr lang="en-GB" sz="2000" b="1">
                <a:solidFill>
                  <a:schemeClr val="dk1"/>
                </a:solidFill>
                <a:latin typeface="Calibri"/>
                <a:ea typeface="Calibri"/>
                <a:cs typeface="Calibri"/>
                <a:sym typeface="Calibri"/>
              </a:rPr>
              <a:t>Temporal Attention Layer </a:t>
            </a:r>
            <a:r>
              <a:rPr lang="en-GB" sz="2000">
                <a:solidFill>
                  <a:schemeClr val="dk1"/>
                </a:solidFill>
                <a:latin typeface="Calibri"/>
                <a:ea typeface="Calibri"/>
                <a:cs typeface="Calibri"/>
                <a:sym typeface="Calibri"/>
              </a:rPr>
              <a:t>– 2 heads, 100 dimension for each key</a:t>
            </a:r>
            <a:endParaRPr sz="2000">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Autoregressive Component – current value of a variable is modeled as a linear combination of its past values</a:t>
            </a:r>
            <a:endParaRPr sz="2000">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L2 regularisation</a:t>
            </a:r>
            <a:endParaRPr sz="2000">
              <a:solidFill>
                <a:schemeClr val="dk1"/>
              </a:solidFill>
              <a:latin typeface="Calibri"/>
              <a:ea typeface="Calibri"/>
              <a:cs typeface="Calibri"/>
              <a:sym typeface="Calibri"/>
            </a:endParaRPr>
          </a:p>
        </p:txBody>
      </p:sp>
      <p:sp>
        <p:nvSpPr>
          <p:cNvPr id="165" name="Google Shape;165;p29"/>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0"/>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3200">
                <a:solidFill>
                  <a:schemeClr val="dk1"/>
                </a:solidFill>
              </a:rPr>
              <a:t>LSTN – Skip-GRU</a:t>
            </a:r>
            <a:endParaRPr sz="3200">
              <a:solidFill>
                <a:schemeClr val="dk1"/>
              </a:solidFill>
            </a:endParaRPr>
          </a:p>
          <a:p>
            <a:pPr marL="0" marR="0" lvl="0" indent="0" algn="l" rtl="0">
              <a:lnSpc>
                <a:spcPct val="100000"/>
              </a:lnSpc>
              <a:spcBef>
                <a:spcPts val="0"/>
              </a:spcBef>
              <a:spcAft>
                <a:spcPts val="0"/>
              </a:spcAft>
              <a:buClr>
                <a:schemeClr val="dk1"/>
              </a:buClr>
              <a:buSzPts val="3200"/>
              <a:buFont typeface="Arial"/>
              <a:buNone/>
            </a:pPr>
            <a:endParaRPr sz="3200">
              <a:solidFill>
                <a:schemeClr val="dk1"/>
              </a:solidFill>
            </a:endParaRPr>
          </a:p>
        </p:txBody>
      </p:sp>
      <p:sp>
        <p:nvSpPr>
          <p:cNvPr id="171" name="Google Shape;171;p30"/>
          <p:cNvSpPr txBox="1"/>
          <p:nvPr/>
        </p:nvSpPr>
        <p:spPr>
          <a:xfrm>
            <a:off x="490525" y="1026330"/>
            <a:ext cx="8424900" cy="28782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Variant of a Gated Recurrent Unit (GRU) – Skip path and GRU path</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Skip path – bypass the GRU layer and directly added to output </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GRU path – processes input sequence and captures the temporal dependencies</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Skip-GRU</a:t>
            </a:r>
            <a:endParaRPr sz="2000">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Captures short-term and long-term dependencies in time series data</a:t>
            </a:r>
            <a:endParaRPr sz="2000">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Allows model to selectively skip over certain time steps</a:t>
            </a:r>
            <a:endParaRPr sz="2000">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Useful for long time sequences</a:t>
            </a:r>
            <a:endParaRPr sz="2000">
              <a:solidFill>
                <a:schemeClr val="dk1"/>
              </a:solidFill>
              <a:latin typeface="Calibri"/>
              <a:ea typeface="Calibri"/>
              <a:cs typeface="Calibri"/>
              <a:sym typeface="Calibri"/>
            </a:endParaRPr>
          </a:p>
        </p:txBody>
      </p:sp>
      <p:sp>
        <p:nvSpPr>
          <p:cNvPr id="172" name="Google Shape;172;p30"/>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1"/>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pic>
        <p:nvPicPr>
          <p:cNvPr id="178" name="Google Shape;178;p31"/>
          <p:cNvPicPr preferRelativeResize="0"/>
          <p:nvPr/>
        </p:nvPicPr>
        <p:blipFill>
          <a:blip r:embed="rId3">
            <a:alphaModFix/>
          </a:blip>
          <a:stretch>
            <a:fillRect/>
          </a:stretch>
        </p:blipFill>
        <p:spPr>
          <a:xfrm>
            <a:off x="1476213" y="383025"/>
            <a:ext cx="6191575" cy="1920825"/>
          </a:xfrm>
          <a:prstGeom prst="rect">
            <a:avLst/>
          </a:prstGeom>
          <a:noFill/>
          <a:ln>
            <a:noFill/>
          </a:ln>
        </p:spPr>
      </p:pic>
      <p:pic>
        <p:nvPicPr>
          <p:cNvPr id="179" name="Google Shape;179;p31"/>
          <p:cNvPicPr preferRelativeResize="0"/>
          <p:nvPr/>
        </p:nvPicPr>
        <p:blipFill>
          <a:blip r:embed="rId4">
            <a:alphaModFix/>
          </a:blip>
          <a:stretch>
            <a:fillRect/>
          </a:stretch>
        </p:blipFill>
        <p:spPr>
          <a:xfrm>
            <a:off x="1724725" y="2372125"/>
            <a:ext cx="5694554" cy="1832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2"/>
          <p:cNvSpPr txBox="1">
            <a:spLocks noGrp="1"/>
          </p:cNvSpPr>
          <p:nvPr>
            <p:ph type="ctrTitle"/>
          </p:nvPr>
        </p:nvSpPr>
        <p:spPr>
          <a:xfrm>
            <a:off x="557199" y="1280150"/>
            <a:ext cx="8314200" cy="1102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6000"/>
              <a:buFont typeface="Arial"/>
              <a:buNone/>
            </a:pPr>
            <a:r>
              <a:rPr lang="en-GB" sz="4000" b="1"/>
              <a:t>Gramian Angular Field Imaging</a:t>
            </a:r>
            <a:endParaRPr sz="40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3"/>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3200">
                <a:solidFill>
                  <a:schemeClr val="dk1"/>
                </a:solidFill>
              </a:rPr>
              <a:t>Motivation</a:t>
            </a:r>
            <a:endParaRPr sz="3200">
              <a:solidFill>
                <a:schemeClr val="dk1"/>
              </a:solidFill>
            </a:endParaRPr>
          </a:p>
          <a:p>
            <a:pPr marL="0" marR="0" lvl="0" indent="0" algn="l" rtl="0">
              <a:lnSpc>
                <a:spcPct val="100000"/>
              </a:lnSpc>
              <a:spcBef>
                <a:spcPts val="0"/>
              </a:spcBef>
              <a:spcAft>
                <a:spcPts val="0"/>
              </a:spcAft>
              <a:buClr>
                <a:schemeClr val="dk1"/>
              </a:buClr>
              <a:buSzPts val="3200"/>
              <a:buFont typeface="Arial"/>
              <a:buNone/>
            </a:pPr>
            <a:endParaRPr sz="3200">
              <a:solidFill>
                <a:schemeClr val="dk1"/>
              </a:solidFill>
            </a:endParaRPr>
          </a:p>
        </p:txBody>
      </p:sp>
      <p:sp>
        <p:nvSpPr>
          <p:cNvPr id="191" name="Google Shape;191;p33"/>
          <p:cNvSpPr txBox="1"/>
          <p:nvPr/>
        </p:nvSpPr>
        <p:spPr>
          <a:xfrm>
            <a:off x="490525" y="1026325"/>
            <a:ext cx="7865400" cy="32325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Wang and Oates (2015) proposed two novel methods for encoding time series data as images while preserving temporal dependencies: Gramian Angular Summation/Difference Fields (GASF, GADF) and Markov Transition Fields (MTF).</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Leveraging the power of Convolutional Neural Networks (CNNs) for feature recognition in time series </a:t>
            </a:r>
            <a:r>
              <a:rPr lang="en-GB" sz="2000" b="1">
                <a:solidFill>
                  <a:schemeClr val="dk1"/>
                </a:solidFill>
                <a:latin typeface="Calibri"/>
                <a:ea typeface="Calibri"/>
                <a:cs typeface="Calibri"/>
                <a:sym typeface="Calibri"/>
              </a:rPr>
              <a:t>classification </a:t>
            </a:r>
            <a:r>
              <a:rPr lang="en-GB" sz="2000">
                <a:solidFill>
                  <a:schemeClr val="dk1"/>
                </a:solidFill>
                <a:latin typeface="Calibri"/>
                <a:ea typeface="Calibri"/>
                <a:cs typeface="Calibri"/>
                <a:sym typeface="Calibri"/>
              </a:rPr>
              <a:t>tasks.</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Attempts in the literature that seek to extend this to time series </a:t>
            </a:r>
            <a:r>
              <a:rPr lang="en-GB" sz="2000" b="1">
                <a:solidFill>
                  <a:schemeClr val="dk1"/>
                </a:solidFill>
                <a:latin typeface="Calibri"/>
                <a:ea typeface="Calibri"/>
                <a:cs typeface="Calibri"/>
                <a:sym typeface="Calibri"/>
              </a:rPr>
              <a:t>forecasting</a:t>
            </a:r>
            <a:endParaRPr sz="2000" b="1">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E.g. Day-Ahead Solar Irradiation Forecasting, Hong et al. (2020)</a:t>
            </a:r>
            <a:endParaRPr sz="2000">
              <a:solidFill>
                <a:schemeClr val="dk1"/>
              </a:solidFill>
              <a:latin typeface="Calibri"/>
              <a:ea typeface="Calibri"/>
              <a:cs typeface="Calibri"/>
              <a:sym typeface="Calibri"/>
            </a:endParaRPr>
          </a:p>
        </p:txBody>
      </p:sp>
      <p:sp>
        <p:nvSpPr>
          <p:cNvPr id="192" name="Google Shape;192;p33"/>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3200">
                <a:solidFill>
                  <a:schemeClr val="dk1"/>
                </a:solidFill>
              </a:rPr>
              <a:t>Gramian Angular Field</a:t>
            </a:r>
            <a:endParaRPr sz="3200">
              <a:solidFill>
                <a:schemeClr val="dk1"/>
              </a:solidFill>
            </a:endParaRPr>
          </a:p>
          <a:p>
            <a:pPr marL="0" marR="0" lvl="0" indent="0" algn="l" rtl="0">
              <a:lnSpc>
                <a:spcPct val="100000"/>
              </a:lnSpc>
              <a:spcBef>
                <a:spcPts val="0"/>
              </a:spcBef>
              <a:spcAft>
                <a:spcPts val="0"/>
              </a:spcAft>
              <a:buClr>
                <a:schemeClr val="dk1"/>
              </a:buClr>
              <a:buSzPts val="3200"/>
              <a:buFont typeface="Arial"/>
              <a:buNone/>
            </a:pPr>
            <a:endParaRPr sz="3200">
              <a:solidFill>
                <a:schemeClr val="dk1"/>
              </a:solidFill>
            </a:endParaRPr>
          </a:p>
        </p:txBody>
      </p:sp>
      <p:sp>
        <p:nvSpPr>
          <p:cNvPr id="199" name="Google Shape;199;p34"/>
          <p:cNvSpPr txBox="1"/>
          <p:nvPr/>
        </p:nvSpPr>
        <p:spPr>
          <a:xfrm>
            <a:off x="490525" y="1026325"/>
            <a:ext cx="7865400" cy="32325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Image representation that encode temporal dependencies in time series data</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Projects time series points into a polar coordinate system</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Value is encoded in the angular cosine while the radius corresponds to the time index </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Involves three encoding steps</a:t>
            </a:r>
            <a:endParaRPr sz="2000">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Rescaling (Mean Normalization)</a:t>
            </a:r>
            <a:endParaRPr sz="2000">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Converting to polar coordinates</a:t>
            </a:r>
            <a:endParaRPr sz="2000">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Calculating Gramian Angular Matrices</a:t>
            </a:r>
            <a:endParaRPr sz="2000">
              <a:solidFill>
                <a:schemeClr val="dk1"/>
              </a:solidFill>
              <a:latin typeface="Calibri"/>
              <a:ea typeface="Calibri"/>
              <a:cs typeface="Calibri"/>
              <a:sym typeface="Calibri"/>
            </a:endParaRPr>
          </a:p>
        </p:txBody>
      </p:sp>
      <p:sp>
        <p:nvSpPr>
          <p:cNvPr id="200" name="Google Shape;200;p34"/>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5"/>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3200">
                <a:solidFill>
                  <a:schemeClr val="dk1"/>
                </a:solidFill>
              </a:rPr>
              <a:t>Gramian Angular Field</a:t>
            </a:r>
            <a:endParaRPr sz="3200">
              <a:solidFill>
                <a:schemeClr val="dk1"/>
              </a:solidFill>
            </a:endParaRPr>
          </a:p>
          <a:p>
            <a:pPr marL="0" marR="0" lvl="0" indent="0" algn="l" rtl="0">
              <a:lnSpc>
                <a:spcPct val="100000"/>
              </a:lnSpc>
              <a:spcBef>
                <a:spcPts val="0"/>
              </a:spcBef>
              <a:spcAft>
                <a:spcPts val="0"/>
              </a:spcAft>
              <a:buClr>
                <a:schemeClr val="dk1"/>
              </a:buClr>
              <a:buSzPts val="3200"/>
              <a:buFont typeface="Arial"/>
              <a:buNone/>
            </a:pPr>
            <a:endParaRPr sz="3200">
              <a:solidFill>
                <a:schemeClr val="dk1"/>
              </a:solidFill>
            </a:endParaRPr>
          </a:p>
        </p:txBody>
      </p:sp>
      <p:sp>
        <p:nvSpPr>
          <p:cNvPr id="207" name="Google Shape;207;p35"/>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pic>
        <p:nvPicPr>
          <p:cNvPr id="208" name="Google Shape;208;p35"/>
          <p:cNvPicPr preferRelativeResize="0"/>
          <p:nvPr/>
        </p:nvPicPr>
        <p:blipFill>
          <a:blip r:embed="rId3">
            <a:alphaModFix/>
          </a:blip>
          <a:stretch>
            <a:fillRect/>
          </a:stretch>
        </p:blipFill>
        <p:spPr>
          <a:xfrm>
            <a:off x="580325" y="1102674"/>
            <a:ext cx="8195875" cy="2938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8"/>
          <p:cNvSpPr txBox="1"/>
          <p:nvPr/>
        </p:nvSpPr>
        <p:spPr>
          <a:xfrm>
            <a:off x="490537" y="330994"/>
            <a:ext cx="7153200" cy="39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3200">
                <a:solidFill>
                  <a:schemeClr val="dk1"/>
                </a:solidFill>
              </a:rPr>
              <a:t>Table of Contents</a:t>
            </a:r>
            <a:endParaRPr/>
          </a:p>
        </p:txBody>
      </p:sp>
      <p:sp>
        <p:nvSpPr>
          <p:cNvPr id="80" name="Google Shape;80;p18"/>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sp>
        <p:nvSpPr>
          <p:cNvPr id="81" name="Google Shape;81;p18"/>
          <p:cNvSpPr txBox="1"/>
          <p:nvPr/>
        </p:nvSpPr>
        <p:spPr>
          <a:xfrm>
            <a:off x="490537" y="897406"/>
            <a:ext cx="8424900" cy="3170700"/>
          </a:xfrm>
          <a:prstGeom prst="rect">
            <a:avLst/>
          </a:prstGeom>
          <a:noFill/>
          <a:ln>
            <a:noFill/>
          </a:ln>
        </p:spPr>
        <p:txBody>
          <a:bodyPr spcFirstLastPara="1" wrap="square" lIns="91425" tIns="45700" rIns="91425" bIns="45700" anchor="t" anchorCtr="0">
            <a:spAutoFit/>
          </a:bodyPr>
          <a:lstStyle/>
          <a:p>
            <a:pPr marL="342900" marR="0" lvl="0" indent="-317500" algn="l" rtl="0">
              <a:lnSpc>
                <a:spcPct val="150000"/>
              </a:lnSpc>
              <a:spcBef>
                <a:spcPts val="0"/>
              </a:spcBef>
              <a:spcAft>
                <a:spcPts val="0"/>
              </a:spcAft>
              <a:buClr>
                <a:schemeClr val="dk1"/>
              </a:buClr>
              <a:buSzPts val="2000"/>
              <a:buFont typeface="Calibri"/>
              <a:buAutoNum type="arabicPeriod"/>
            </a:pPr>
            <a:r>
              <a:rPr lang="en-GB" sz="2000">
                <a:solidFill>
                  <a:schemeClr val="dk1"/>
                </a:solidFill>
                <a:latin typeface="Calibri"/>
                <a:ea typeface="Calibri"/>
                <a:cs typeface="Calibri"/>
                <a:sym typeface="Calibri"/>
              </a:rPr>
              <a:t>Objective</a:t>
            </a:r>
            <a:endParaRPr sz="2000">
              <a:solidFill>
                <a:schemeClr val="dk1"/>
              </a:solidFill>
              <a:latin typeface="Calibri"/>
              <a:ea typeface="Calibri"/>
              <a:cs typeface="Calibri"/>
              <a:sym typeface="Calibri"/>
            </a:endParaRPr>
          </a:p>
          <a:p>
            <a:pPr marL="342900" marR="0" lvl="0" indent="-317500" algn="l" rtl="0">
              <a:lnSpc>
                <a:spcPct val="150000"/>
              </a:lnSpc>
              <a:spcBef>
                <a:spcPts val="0"/>
              </a:spcBef>
              <a:spcAft>
                <a:spcPts val="0"/>
              </a:spcAft>
              <a:buClr>
                <a:schemeClr val="dk1"/>
              </a:buClr>
              <a:buSzPts val="2000"/>
              <a:buFont typeface="Calibri"/>
              <a:buAutoNum type="arabicPeriod"/>
            </a:pPr>
            <a:r>
              <a:rPr lang="en-GB" sz="2000">
                <a:solidFill>
                  <a:schemeClr val="dk1"/>
                </a:solidFill>
                <a:latin typeface="Calibri"/>
                <a:ea typeface="Calibri"/>
                <a:cs typeface="Calibri"/>
                <a:sym typeface="Calibri"/>
              </a:rPr>
              <a:t>Data Preprocessing</a:t>
            </a:r>
            <a:endParaRPr sz="2000">
              <a:solidFill>
                <a:schemeClr val="dk1"/>
              </a:solidFill>
              <a:latin typeface="Calibri"/>
              <a:ea typeface="Calibri"/>
              <a:cs typeface="Calibri"/>
              <a:sym typeface="Calibri"/>
            </a:endParaRPr>
          </a:p>
          <a:p>
            <a:pPr marL="342900" marR="0" lvl="0" indent="-317500" algn="l" rtl="0">
              <a:lnSpc>
                <a:spcPct val="150000"/>
              </a:lnSpc>
              <a:spcBef>
                <a:spcPts val="0"/>
              </a:spcBef>
              <a:spcAft>
                <a:spcPts val="0"/>
              </a:spcAft>
              <a:buClr>
                <a:schemeClr val="dk1"/>
              </a:buClr>
              <a:buSzPts val="2000"/>
              <a:buFont typeface="Calibri"/>
              <a:buAutoNum type="arabicPeriod"/>
            </a:pPr>
            <a:r>
              <a:rPr lang="en-GB" sz="2000">
                <a:solidFill>
                  <a:schemeClr val="dk1"/>
                </a:solidFill>
                <a:latin typeface="Calibri"/>
                <a:ea typeface="Calibri"/>
                <a:cs typeface="Calibri"/>
                <a:sym typeface="Calibri"/>
              </a:rPr>
              <a:t>LSTNet</a:t>
            </a:r>
            <a:endParaRPr sz="2000">
              <a:solidFill>
                <a:schemeClr val="dk1"/>
              </a:solidFill>
              <a:latin typeface="Calibri"/>
              <a:ea typeface="Calibri"/>
              <a:cs typeface="Calibri"/>
              <a:sym typeface="Calibri"/>
            </a:endParaRPr>
          </a:p>
          <a:p>
            <a:pPr marL="342900" marR="0" lvl="0" indent="-317500" algn="l" rtl="0">
              <a:lnSpc>
                <a:spcPct val="150000"/>
              </a:lnSpc>
              <a:spcBef>
                <a:spcPts val="0"/>
              </a:spcBef>
              <a:spcAft>
                <a:spcPts val="0"/>
              </a:spcAft>
              <a:buClr>
                <a:schemeClr val="dk1"/>
              </a:buClr>
              <a:buSzPts val="2000"/>
              <a:buFont typeface="Calibri"/>
              <a:buAutoNum type="arabicPeriod"/>
            </a:pPr>
            <a:r>
              <a:rPr lang="en-GB" sz="2000">
                <a:solidFill>
                  <a:schemeClr val="dk1"/>
                </a:solidFill>
                <a:latin typeface="Calibri"/>
                <a:ea typeface="Calibri"/>
                <a:cs typeface="Calibri"/>
                <a:sym typeface="Calibri"/>
              </a:rPr>
              <a:t>Gramian Angular Field Imaging </a:t>
            </a:r>
            <a:endParaRPr sz="2000">
              <a:solidFill>
                <a:schemeClr val="dk1"/>
              </a:solidFill>
              <a:latin typeface="Calibri"/>
              <a:ea typeface="Calibri"/>
              <a:cs typeface="Calibri"/>
              <a:sym typeface="Calibri"/>
            </a:endParaRPr>
          </a:p>
          <a:p>
            <a:pPr marL="342900" marR="0" lvl="0" indent="-317500" algn="l" rtl="0">
              <a:lnSpc>
                <a:spcPct val="150000"/>
              </a:lnSpc>
              <a:spcBef>
                <a:spcPts val="0"/>
              </a:spcBef>
              <a:spcAft>
                <a:spcPts val="0"/>
              </a:spcAft>
              <a:buClr>
                <a:schemeClr val="dk1"/>
              </a:buClr>
              <a:buSzPts val="2000"/>
              <a:buFont typeface="Calibri"/>
              <a:buAutoNum type="arabicPeriod"/>
            </a:pPr>
            <a:r>
              <a:rPr lang="en-GB" sz="2000">
                <a:solidFill>
                  <a:schemeClr val="dk1"/>
                </a:solidFill>
                <a:latin typeface="Calibri"/>
                <a:ea typeface="Calibri"/>
                <a:cs typeface="Calibri"/>
                <a:sym typeface="Calibri"/>
              </a:rPr>
              <a:t>One-Step Forecast</a:t>
            </a:r>
            <a:endParaRPr sz="2000">
              <a:solidFill>
                <a:schemeClr val="dk1"/>
              </a:solidFill>
              <a:latin typeface="Calibri"/>
              <a:ea typeface="Calibri"/>
              <a:cs typeface="Calibri"/>
              <a:sym typeface="Calibri"/>
            </a:endParaRPr>
          </a:p>
          <a:p>
            <a:pPr marL="342900" marR="0" lvl="0" indent="-317500" algn="l" rtl="0">
              <a:lnSpc>
                <a:spcPct val="150000"/>
              </a:lnSpc>
              <a:spcBef>
                <a:spcPts val="0"/>
              </a:spcBef>
              <a:spcAft>
                <a:spcPts val="0"/>
              </a:spcAft>
              <a:buClr>
                <a:schemeClr val="dk1"/>
              </a:buClr>
              <a:buSzPts val="2000"/>
              <a:buFont typeface="Calibri"/>
              <a:buAutoNum type="arabicPeriod"/>
            </a:pPr>
            <a:r>
              <a:rPr lang="en-GB" sz="2000">
                <a:solidFill>
                  <a:schemeClr val="dk1"/>
                </a:solidFill>
                <a:latin typeface="Calibri"/>
                <a:ea typeface="Calibri"/>
                <a:cs typeface="Calibri"/>
                <a:sym typeface="Calibri"/>
              </a:rPr>
              <a:t>Recursive Forecast</a:t>
            </a:r>
            <a:endParaRPr sz="2000">
              <a:solidFill>
                <a:schemeClr val="dk1"/>
              </a:solidFill>
              <a:latin typeface="Calibri"/>
              <a:ea typeface="Calibri"/>
              <a:cs typeface="Calibri"/>
              <a:sym typeface="Calibri"/>
            </a:endParaRPr>
          </a:p>
          <a:p>
            <a:pPr marL="342900" marR="0" lvl="0" indent="-317500" algn="l" rtl="0">
              <a:lnSpc>
                <a:spcPct val="150000"/>
              </a:lnSpc>
              <a:spcBef>
                <a:spcPts val="0"/>
              </a:spcBef>
              <a:spcAft>
                <a:spcPts val="0"/>
              </a:spcAft>
              <a:buClr>
                <a:schemeClr val="dk1"/>
              </a:buClr>
              <a:buSzPts val="2000"/>
              <a:buFont typeface="Calibri"/>
              <a:buAutoNum type="arabicPeriod"/>
            </a:pPr>
            <a:r>
              <a:rPr lang="en-GB" sz="2000">
                <a:solidFill>
                  <a:schemeClr val="dk1"/>
                </a:solidFill>
                <a:latin typeface="Calibri"/>
                <a:ea typeface="Calibri"/>
                <a:cs typeface="Calibri"/>
                <a:sym typeface="Calibri"/>
              </a:rPr>
              <a:t>Hyperparameter Tuning</a:t>
            </a:r>
            <a:endParaRPr sz="20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6"/>
          <p:cNvSpPr txBox="1"/>
          <p:nvPr/>
        </p:nvSpPr>
        <p:spPr>
          <a:xfrm>
            <a:off x="490525" y="2008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3200">
                <a:solidFill>
                  <a:schemeClr val="dk1"/>
                </a:solidFill>
              </a:rPr>
              <a:t>Gramian Angular Field</a:t>
            </a:r>
            <a:endParaRPr sz="3200">
              <a:solidFill>
                <a:schemeClr val="dk1"/>
              </a:solidFill>
            </a:endParaRPr>
          </a:p>
          <a:p>
            <a:pPr marL="0" marR="0" lvl="0" indent="0" algn="l" rtl="0">
              <a:lnSpc>
                <a:spcPct val="100000"/>
              </a:lnSpc>
              <a:spcBef>
                <a:spcPts val="0"/>
              </a:spcBef>
              <a:spcAft>
                <a:spcPts val="0"/>
              </a:spcAft>
              <a:buClr>
                <a:schemeClr val="dk1"/>
              </a:buClr>
              <a:buSzPts val="3200"/>
              <a:buFont typeface="Arial"/>
              <a:buNone/>
            </a:pPr>
            <a:endParaRPr sz="3200">
              <a:solidFill>
                <a:schemeClr val="dk1"/>
              </a:solidFill>
            </a:endParaRPr>
          </a:p>
        </p:txBody>
      </p:sp>
      <p:sp>
        <p:nvSpPr>
          <p:cNvPr id="215" name="Google Shape;215;p36"/>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pic>
        <p:nvPicPr>
          <p:cNvPr id="216" name="Google Shape;216;p36"/>
          <p:cNvPicPr preferRelativeResize="0"/>
          <p:nvPr/>
        </p:nvPicPr>
        <p:blipFill rotWithShape="1">
          <a:blip r:embed="rId3">
            <a:alphaModFix/>
          </a:blip>
          <a:srcRect l="-1339" t="-2540" r="1339" b="2540"/>
          <a:stretch/>
        </p:blipFill>
        <p:spPr>
          <a:xfrm>
            <a:off x="1168975" y="775112"/>
            <a:ext cx="6806062" cy="35932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7"/>
          <p:cNvSpPr txBox="1"/>
          <p:nvPr/>
        </p:nvSpPr>
        <p:spPr>
          <a:xfrm>
            <a:off x="490525" y="239977"/>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3200">
                <a:solidFill>
                  <a:schemeClr val="dk1"/>
                </a:solidFill>
              </a:rPr>
              <a:t>Modified Data Processing Pipeline</a:t>
            </a:r>
            <a:endParaRPr sz="3200">
              <a:solidFill>
                <a:schemeClr val="dk1"/>
              </a:solidFill>
            </a:endParaRPr>
          </a:p>
          <a:p>
            <a:pPr marL="0" marR="0" lvl="0" indent="0" algn="l" rtl="0">
              <a:lnSpc>
                <a:spcPct val="100000"/>
              </a:lnSpc>
              <a:spcBef>
                <a:spcPts val="0"/>
              </a:spcBef>
              <a:spcAft>
                <a:spcPts val="0"/>
              </a:spcAft>
              <a:buClr>
                <a:schemeClr val="dk1"/>
              </a:buClr>
              <a:buSzPts val="3200"/>
              <a:buFont typeface="Arial"/>
              <a:buNone/>
            </a:pPr>
            <a:endParaRPr sz="3200">
              <a:solidFill>
                <a:schemeClr val="dk1"/>
              </a:solidFill>
            </a:endParaRPr>
          </a:p>
        </p:txBody>
      </p:sp>
      <p:sp>
        <p:nvSpPr>
          <p:cNvPr id="223" name="Google Shape;223;p37"/>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pic>
        <p:nvPicPr>
          <p:cNvPr id="224" name="Google Shape;224;p37"/>
          <p:cNvPicPr preferRelativeResize="0"/>
          <p:nvPr/>
        </p:nvPicPr>
        <p:blipFill>
          <a:blip r:embed="rId3">
            <a:alphaModFix/>
          </a:blip>
          <a:stretch>
            <a:fillRect/>
          </a:stretch>
        </p:blipFill>
        <p:spPr>
          <a:xfrm>
            <a:off x="4788075" y="909252"/>
            <a:ext cx="3780340" cy="3531898"/>
          </a:xfrm>
          <a:prstGeom prst="rect">
            <a:avLst/>
          </a:prstGeom>
          <a:noFill/>
          <a:ln>
            <a:noFill/>
          </a:ln>
        </p:spPr>
      </p:pic>
      <p:pic>
        <p:nvPicPr>
          <p:cNvPr id="225" name="Google Shape;225;p37"/>
          <p:cNvPicPr preferRelativeResize="0"/>
          <p:nvPr/>
        </p:nvPicPr>
        <p:blipFill>
          <a:blip r:embed="rId4">
            <a:alphaModFix/>
          </a:blip>
          <a:stretch>
            <a:fillRect/>
          </a:stretch>
        </p:blipFill>
        <p:spPr>
          <a:xfrm>
            <a:off x="676200" y="1032811"/>
            <a:ext cx="3895799" cy="33250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8"/>
          <p:cNvSpPr txBox="1">
            <a:spLocks noGrp="1"/>
          </p:cNvSpPr>
          <p:nvPr>
            <p:ph type="ctrTitle"/>
          </p:nvPr>
        </p:nvSpPr>
        <p:spPr>
          <a:xfrm>
            <a:off x="557199" y="1280150"/>
            <a:ext cx="8314200" cy="1102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6000"/>
              <a:buFont typeface="Arial"/>
              <a:buNone/>
            </a:pPr>
            <a:r>
              <a:rPr lang="en-GB" sz="4000" b="1"/>
              <a:t>One-Step forecast</a:t>
            </a:r>
            <a:endParaRPr sz="40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3200">
                <a:solidFill>
                  <a:schemeClr val="dk1"/>
                </a:solidFill>
              </a:rPr>
              <a:t>One-step forecast (Time-series input)</a:t>
            </a:r>
            <a:endParaRPr sz="3200">
              <a:solidFill>
                <a:schemeClr val="dk1"/>
              </a:solidFill>
            </a:endParaRPr>
          </a:p>
          <a:p>
            <a:pPr marL="0" marR="0" lvl="0" indent="0" algn="l" rtl="0">
              <a:lnSpc>
                <a:spcPct val="100000"/>
              </a:lnSpc>
              <a:spcBef>
                <a:spcPts val="0"/>
              </a:spcBef>
              <a:spcAft>
                <a:spcPts val="0"/>
              </a:spcAft>
              <a:buClr>
                <a:schemeClr val="dk1"/>
              </a:buClr>
              <a:buSzPts val="1100"/>
              <a:buFont typeface="Arial"/>
              <a:buNone/>
            </a:pPr>
            <a:endParaRPr sz="3200">
              <a:solidFill>
                <a:schemeClr val="dk1"/>
              </a:solidFill>
            </a:endParaRPr>
          </a:p>
          <a:p>
            <a:pPr marL="0" marR="0" lvl="0" indent="0" algn="l" rtl="0">
              <a:lnSpc>
                <a:spcPct val="100000"/>
              </a:lnSpc>
              <a:spcBef>
                <a:spcPts val="0"/>
              </a:spcBef>
              <a:spcAft>
                <a:spcPts val="0"/>
              </a:spcAft>
              <a:buClr>
                <a:schemeClr val="dk1"/>
              </a:buClr>
              <a:buSzPts val="3200"/>
              <a:buFont typeface="Arial"/>
              <a:buNone/>
            </a:pPr>
            <a:endParaRPr sz="3200">
              <a:solidFill>
                <a:schemeClr val="dk1"/>
              </a:solidFill>
            </a:endParaRPr>
          </a:p>
        </p:txBody>
      </p:sp>
      <p:sp>
        <p:nvSpPr>
          <p:cNvPr id="236" name="Google Shape;236;p39"/>
          <p:cNvSpPr txBox="1"/>
          <p:nvPr/>
        </p:nvSpPr>
        <p:spPr>
          <a:xfrm>
            <a:off x="490525" y="1026330"/>
            <a:ext cx="8424900" cy="11082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Results of a one-step forecast</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Entire time series (left) and last few timesteps (right)</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Predicts amplitude and does not have significant phase lag	</a:t>
            </a:r>
            <a:endParaRPr sz="2000">
              <a:solidFill>
                <a:schemeClr val="dk1"/>
              </a:solidFill>
              <a:latin typeface="Calibri"/>
              <a:ea typeface="Calibri"/>
              <a:cs typeface="Calibri"/>
              <a:sym typeface="Calibri"/>
            </a:endParaRPr>
          </a:p>
        </p:txBody>
      </p:sp>
      <p:sp>
        <p:nvSpPr>
          <p:cNvPr id="237" name="Google Shape;237;p39"/>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pic>
        <p:nvPicPr>
          <p:cNvPr id="238" name="Google Shape;238;p39"/>
          <p:cNvPicPr preferRelativeResize="0"/>
          <p:nvPr/>
        </p:nvPicPr>
        <p:blipFill>
          <a:blip r:embed="rId3">
            <a:alphaModFix/>
          </a:blip>
          <a:stretch>
            <a:fillRect/>
          </a:stretch>
        </p:blipFill>
        <p:spPr>
          <a:xfrm>
            <a:off x="666725" y="2134525"/>
            <a:ext cx="3546495" cy="2105200"/>
          </a:xfrm>
          <a:prstGeom prst="rect">
            <a:avLst/>
          </a:prstGeom>
          <a:noFill/>
          <a:ln>
            <a:noFill/>
          </a:ln>
        </p:spPr>
      </p:pic>
      <p:pic>
        <p:nvPicPr>
          <p:cNvPr id="239" name="Google Shape;239;p39"/>
          <p:cNvPicPr preferRelativeResize="0"/>
          <p:nvPr/>
        </p:nvPicPr>
        <p:blipFill>
          <a:blip r:embed="rId4">
            <a:alphaModFix/>
          </a:blip>
          <a:stretch>
            <a:fillRect/>
          </a:stretch>
        </p:blipFill>
        <p:spPr>
          <a:xfrm>
            <a:off x="4635325" y="2138920"/>
            <a:ext cx="3546499" cy="209641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0"/>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3200">
                <a:solidFill>
                  <a:schemeClr val="dk1"/>
                </a:solidFill>
              </a:rPr>
              <a:t>One-step forecast</a:t>
            </a:r>
            <a:endParaRPr sz="3200">
              <a:solidFill>
                <a:schemeClr val="dk1"/>
              </a:solidFill>
            </a:endParaRPr>
          </a:p>
          <a:p>
            <a:pPr marL="0" marR="0" lvl="0" indent="0" algn="l" rtl="0">
              <a:lnSpc>
                <a:spcPct val="100000"/>
              </a:lnSpc>
              <a:spcBef>
                <a:spcPts val="0"/>
              </a:spcBef>
              <a:spcAft>
                <a:spcPts val="0"/>
              </a:spcAft>
              <a:buClr>
                <a:schemeClr val="dk1"/>
              </a:buClr>
              <a:buSzPts val="1100"/>
              <a:buFont typeface="Arial"/>
              <a:buNone/>
            </a:pPr>
            <a:endParaRPr sz="3200">
              <a:solidFill>
                <a:schemeClr val="dk1"/>
              </a:solidFill>
            </a:endParaRPr>
          </a:p>
          <a:p>
            <a:pPr marL="0" marR="0" lvl="0" indent="0" algn="l" rtl="0">
              <a:lnSpc>
                <a:spcPct val="100000"/>
              </a:lnSpc>
              <a:spcBef>
                <a:spcPts val="0"/>
              </a:spcBef>
              <a:spcAft>
                <a:spcPts val="0"/>
              </a:spcAft>
              <a:buClr>
                <a:schemeClr val="dk1"/>
              </a:buClr>
              <a:buSzPts val="3200"/>
              <a:buFont typeface="Arial"/>
              <a:buNone/>
            </a:pPr>
            <a:endParaRPr sz="3200">
              <a:solidFill>
                <a:schemeClr val="dk1"/>
              </a:solidFill>
            </a:endParaRPr>
          </a:p>
        </p:txBody>
      </p:sp>
      <p:sp>
        <p:nvSpPr>
          <p:cNvPr id="245" name="Google Shape;245;p40"/>
          <p:cNvSpPr txBox="1"/>
          <p:nvPr/>
        </p:nvSpPr>
        <p:spPr>
          <a:xfrm>
            <a:off x="490525" y="1026330"/>
            <a:ext cx="8424900" cy="4002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Compared against naive forecast	</a:t>
            </a:r>
            <a:endParaRPr sz="2000">
              <a:solidFill>
                <a:schemeClr val="dk1"/>
              </a:solidFill>
              <a:latin typeface="Calibri"/>
              <a:ea typeface="Calibri"/>
              <a:cs typeface="Calibri"/>
              <a:sym typeface="Calibri"/>
            </a:endParaRPr>
          </a:p>
        </p:txBody>
      </p:sp>
      <p:sp>
        <p:nvSpPr>
          <p:cNvPr id="246" name="Google Shape;246;p40"/>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graphicFrame>
        <p:nvGraphicFramePr>
          <p:cNvPr id="247" name="Google Shape;247;p40"/>
          <p:cNvGraphicFramePr/>
          <p:nvPr/>
        </p:nvGraphicFramePr>
        <p:xfrm>
          <a:off x="952500" y="1620425"/>
          <a:ext cx="7239000" cy="1188630"/>
        </p:xfrm>
        <a:graphic>
          <a:graphicData uri="http://schemas.openxmlformats.org/drawingml/2006/table">
            <a:tbl>
              <a:tblPr>
                <a:noFill/>
                <a:tableStyleId>{E7E93BD2-9C0A-406D-8F7D-E7EDDB924339}</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GB" b="1"/>
                        <a:t>Naive Forecast</a:t>
                      </a:r>
                      <a:endParaRPr b="1"/>
                    </a:p>
                  </a:txBody>
                  <a:tcPr marL="91425" marR="91425" marT="91425" marB="91425"/>
                </a:tc>
                <a:tc>
                  <a:txBody>
                    <a:bodyPr/>
                    <a:lstStyle/>
                    <a:p>
                      <a:pPr marL="0" lvl="0" indent="0" algn="l" rtl="0">
                        <a:spcBef>
                          <a:spcPts val="0"/>
                        </a:spcBef>
                        <a:spcAft>
                          <a:spcPts val="0"/>
                        </a:spcAft>
                        <a:buNone/>
                      </a:pPr>
                      <a:r>
                        <a:rPr lang="en-GB" b="1"/>
                        <a:t>One-step Forecast</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MSE</a:t>
                      </a:r>
                      <a:endParaRPr/>
                    </a:p>
                  </a:txBody>
                  <a:tcPr marL="91425" marR="91425" marT="91425" marB="91425"/>
                </a:tc>
                <a:tc>
                  <a:txBody>
                    <a:bodyPr/>
                    <a:lstStyle/>
                    <a:p>
                      <a:pPr marL="0" lvl="0" indent="0" algn="l" rtl="0">
                        <a:spcBef>
                          <a:spcPts val="0"/>
                        </a:spcBef>
                        <a:spcAft>
                          <a:spcPts val="0"/>
                        </a:spcAft>
                        <a:buNone/>
                      </a:pPr>
                      <a:r>
                        <a:rPr lang="en-GB"/>
                        <a:t>4952</a:t>
                      </a:r>
                      <a:endParaRPr/>
                    </a:p>
                  </a:txBody>
                  <a:tcPr marL="91425" marR="91425" marT="91425" marB="91425"/>
                </a:tc>
                <a:tc>
                  <a:txBody>
                    <a:bodyPr/>
                    <a:lstStyle/>
                    <a:p>
                      <a:pPr marL="0" lvl="0" indent="0" algn="l" rtl="0">
                        <a:spcBef>
                          <a:spcPts val="0"/>
                        </a:spcBef>
                        <a:spcAft>
                          <a:spcPts val="0"/>
                        </a:spcAft>
                        <a:buNone/>
                      </a:pPr>
                      <a:r>
                        <a:rPr lang="en-GB" b="1"/>
                        <a:t>2099</a:t>
                      </a:r>
                      <a:endParaRPr b="1"/>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MAE</a:t>
                      </a:r>
                      <a:endParaRPr/>
                    </a:p>
                  </a:txBody>
                  <a:tcPr marL="91425" marR="91425" marT="91425" marB="91425"/>
                </a:tc>
                <a:tc>
                  <a:txBody>
                    <a:bodyPr/>
                    <a:lstStyle/>
                    <a:p>
                      <a:pPr marL="0" lvl="0" indent="0" algn="l" rtl="0">
                        <a:spcBef>
                          <a:spcPts val="0"/>
                        </a:spcBef>
                        <a:spcAft>
                          <a:spcPts val="0"/>
                        </a:spcAft>
                        <a:buNone/>
                      </a:pPr>
                      <a:r>
                        <a:rPr lang="en-GB"/>
                        <a:t>51.25</a:t>
                      </a:r>
                      <a:endParaRPr/>
                    </a:p>
                  </a:txBody>
                  <a:tcPr marL="91425" marR="91425" marT="91425" marB="91425"/>
                </a:tc>
                <a:tc>
                  <a:txBody>
                    <a:bodyPr/>
                    <a:lstStyle/>
                    <a:p>
                      <a:pPr marL="0" lvl="0" indent="0" algn="l" rtl="0">
                        <a:spcBef>
                          <a:spcPts val="0"/>
                        </a:spcBef>
                        <a:spcAft>
                          <a:spcPts val="0"/>
                        </a:spcAft>
                        <a:buNone/>
                      </a:pPr>
                      <a:r>
                        <a:rPr lang="en-GB" b="1"/>
                        <a:t>33.45</a:t>
                      </a:r>
                      <a:endParaRPr b="1"/>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1"/>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sz="3200">
                <a:solidFill>
                  <a:schemeClr val="dk1"/>
                </a:solidFill>
              </a:rPr>
              <a:t>One-step forecast (GAF input)</a:t>
            </a:r>
            <a:endParaRPr sz="3200">
              <a:solidFill>
                <a:schemeClr val="dk1"/>
              </a:solidFill>
            </a:endParaRPr>
          </a:p>
          <a:p>
            <a:pPr marL="0" marR="0" lvl="0" indent="0" algn="l" rtl="0">
              <a:lnSpc>
                <a:spcPct val="100000"/>
              </a:lnSpc>
              <a:spcBef>
                <a:spcPts val="0"/>
              </a:spcBef>
              <a:spcAft>
                <a:spcPts val="0"/>
              </a:spcAft>
              <a:buClr>
                <a:schemeClr val="dk1"/>
              </a:buClr>
              <a:buSzPts val="3200"/>
              <a:buFont typeface="Arial"/>
              <a:buNone/>
            </a:pPr>
            <a:endParaRPr sz="3200">
              <a:solidFill>
                <a:schemeClr val="dk1"/>
              </a:solidFill>
            </a:endParaRPr>
          </a:p>
        </p:txBody>
      </p:sp>
      <p:sp>
        <p:nvSpPr>
          <p:cNvPr id="253" name="Google Shape;253;p41"/>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pic>
        <p:nvPicPr>
          <p:cNvPr id="254" name="Google Shape;254;p41"/>
          <p:cNvPicPr preferRelativeResize="0"/>
          <p:nvPr/>
        </p:nvPicPr>
        <p:blipFill>
          <a:blip r:embed="rId3">
            <a:alphaModFix/>
          </a:blip>
          <a:stretch>
            <a:fillRect/>
          </a:stretch>
        </p:blipFill>
        <p:spPr>
          <a:xfrm>
            <a:off x="4821225" y="2191200"/>
            <a:ext cx="3638697" cy="2176350"/>
          </a:xfrm>
          <a:prstGeom prst="rect">
            <a:avLst/>
          </a:prstGeom>
          <a:noFill/>
          <a:ln>
            <a:noFill/>
          </a:ln>
        </p:spPr>
      </p:pic>
      <p:sp>
        <p:nvSpPr>
          <p:cNvPr id="255" name="Google Shape;255;p41"/>
          <p:cNvSpPr txBox="1"/>
          <p:nvPr/>
        </p:nvSpPr>
        <p:spPr>
          <a:xfrm>
            <a:off x="490525" y="1026330"/>
            <a:ext cx="8424900" cy="11082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Entire time series (left) and last few timesteps (right)</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Amplitude prediction is very far off from actual results </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Phase lag as well (peaks and troughs are opposite)</a:t>
            </a:r>
            <a:endParaRPr sz="2000">
              <a:solidFill>
                <a:schemeClr val="dk1"/>
              </a:solidFill>
              <a:latin typeface="Calibri"/>
              <a:ea typeface="Calibri"/>
              <a:cs typeface="Calibri"/>
              <a:sym typeface="Calibri"/>
            </a:endParaRPr>
          </a:p>
        </p:txBody>
      </p:sp>
      <p:pic>
        <p:nvPicPr>
          <p:cNvPr id="256" name="Google Shape;256;p41"/>
          <p:cNvPicPr preferRelativeResize="0"/>
          <p:nvPr/>
        </p:nvPicPr>
        <p:blipFill>
          <a:blip r:embed="rId4">
            <a:alphaModFix/>
          </a:blip>
          <a:stretch>
            <a:fillRect/>
          </a:stretch>
        </p:blipFill>
        <p:spPr>
          <a:xfrm>
            <a:off x="1094675" y="2192205"/>
            <a:ext cx="3769653" cy="217434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2"/>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sz="3200">
                <a:solidFill>
                  <a:schemeClr val="dk1"/>
                </a:solidFill>
              </a:rPr>
              <a:t>One-step forecast (GAF input)</a:t>
            </a:r>
            <a:endParaRPr sz="3200">
              <a:solidFill>
                <a:schemeClr val="dk1"/>
              </a:solidFill>
            </a:endParaRPr>
          </a:p>
          <a:p>
            <a:pPr marL="0" marR="0" lvl="0" indent="0" algn="l" rtl="0">
              <a:lnSpc>
                <a:spcPct val="100000"/>
              </a:lnSpc>
              <a:spcBef>
                <a:spcPts val="0"/>
              </a:spcBef>
              <a:spcAft>
                <a:spcPts val="0"/>
              </a:spcAft>
              <a:buClr>
                <a:schemeClr val="dk1"/>
              </a:buClr>
              <a:buSzPts val="3200"/>
              <a:buFont typeface="Arial"/>
              <a:buNone/>
            </a:pPr>
            <a:endParaRPr sz="3200">
              <a:solidFill>
                <a:schemeClr val="dk1"/>
              </a:solidFill>
            </a:endParaRPr>
          </a:p>
        </p:txBody>
      </p:sp>
      <p:sp>
        <p:nvSpPr>
          <p:cNvPr id="262" name="Google Shape;262;p42"/>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sp>
        <p:nvSpPr>
          <p:cNvPr id="263" name="Google Shape;263;p42"/>
          <p:cNvSpPr txBox="1"/>
          <p:nvPr/>
        </p:nvSpPr>
        <p:spPr>
          <a:xfrm>
            <a:off x="490525" y="1026330"/>
            <a:ext cx="8424900" cy="11082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Mean squared error is growing as time increases</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Might be overfitting the training data</a:t>
            </a:r>
            <a:endParaRPr sz="20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2000">
              <a:solidFill>
                <a:schemeClr val="dk1"/>
              </a:solidFill>
              <a:latin typeface="Calibri"/>
              <a:ea typeface="Calibri"/>
              <a:cs typeface="Calibri"/>
              <a:sym typeface="Calibri"/>
            </a:endParaRPr>
          </a:p>
        </p:txBody>
      </p:sp>
      <p:pic>
        <p:nvPicPr>
          <p:cNvPr id="264" name="Google Shape;264;p42"/>
          <p:cNvPicPr preferRelativeResize="0"/>
          <p:nvPr/>
        </p:nvPicPr>
        <p:blipFill>
          <a:blip r:embed="rId3">
            <a:alphaModFix/>
          </a:blip>
          <a:stretch>
            <a:fillRect/>
          </a:stretch>
        </p:blipFill>
        <p:spPr>
          <a:xfrm>
            <a:off x="2432825" y="1826950"/>
            <a:ext cx="4278350" cy="2460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3"/>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sz="2600">
                <a:solidFill>
                  <a:schemeClr val="dk1"/>
                </a:solidFill>
              </a:rPr>
              <a:t>Alternative Attempt for GAF (2DConvLSTM)</a:t>
            </a:r>
            <a:endParaRPr sz="2600">
              <a:solidFill>
                <a:schemeClr val="dk1"/>
              </a:solidFill>
            </a:endParaRPr>
          </a:p>
          <a:p>
            <a:pPr marL="0" marR="0" lvl="0" indent="0" algn="l" rtl="0">
              <a:lnSpc>
                <a:spcPct val="100000"/>
              </a:lnSpc>
              <a:spcBef>
                <a:spcPts val="0"/>
              </a:spcBef>
              <a:spcAft>
                <a:spcPts val="0"/>
              </a:spcAft>
              <a:buClr>
                <a:schemeClr val="dk1"/>
              </a:buClr>
              <a:buSzPts val="3200"/>
              <a:buFont typeface="Arial"/>
              <a:buNone/>
            </a:pPr>
            <a:endParaRPr sz="3200">
              <a:solidFill>
                <a:schemeClr val="dk1"/>
              </a:solidFill>
            </a:endParaRPr>
          </a:p>
        </p:txBody>
      </p:sp>
      <p:pic>
        <p:nvPicPr>
          <p:cNvPr id="270" name="Google Shape;270;p43"/>
          <p:cNvPicPr preferRelativeResize="0"/>
          <p:nvPr/>
        </p:nvPicPr>
        <p:blipFill>
          <a:blip r:embed="rId3">
            <a:alphaModFix/>
          </a:blip>
          <a:stretch>
            <a:fillRect/>
          </a:stretch>
        </p:blipFill>
        <p:spPr>
          <a:xfrm>
            <a:off x="2376962" y="1714600"/>
            <a:ext cx="4784926" cy="2774975"/>
          </a:xfrm>
          <a:prstGeom prst="rect">
            <a:avLst/>
          </a:prstGeom>
          <a:noFill/>
          <a:ln>
            <a:noFill/>
          </a:ln>
        </p:spPr>
      </p:pic>
      <p:sp>
        <p:nvSpPr>
          <p:cNvPr id="271" name="Google Shape;271;p43"/>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sp>
        <p:nvSpPr>
          <p:cNvPr id="272" name="Google Shape;272;p43"/>
          <p:cNvSpPr txBox="1"/>
          <p:nvPr/>
        </p:nvSpPr>
        <p:spPr>
          <a:xfrm>
            <a:off x="625875" y="868000"/>
            <a:ext cx="7704000" cy="8466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Attempt to replicate the work of Hong et al. in using 2DConvLSTM on GAF time series inputs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4"/>
          <p:cNvSpPr txBox="1">
            <a:spLocks noGrp="1"/>
          </p:cNvSpPr>
          <p:nvPr>
            <p:ph type="ctrTitle"/>
          </p:nvPr>
        </p:nvSpPr>
        <p:spPr>
          <a:xfrm>
            <a:off x="557199" y="1280150"/>
            <a:ext cx="8314200" cy="1102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6000"/>
              <a:buFont typeface="Arial"/>
              <a:buNone/>
            </a:pPr>
            <a:r>
              <a:rPr lang="en-GB" sz="4000" b="1"/>
              <a:t>Recursive Forecast</a:t>
            </a:r>
            <a:endParaRPr sz="4000" b="1"/>
          </a:p>
          <a:p>
            <a:pPr marL="0" lvl="0" indent="0" algn="l" rtl="0">
              <a:lnSpc>
                <a:spcPct val="100000"/>
              </a:lnSpc>
              <a:spcBef>
                <a:spcPts val="0"/>
              </a:spcBef>
              <a:spcAft>
                <a:spcPts val="0"/>
              </a:spcAft>
              <a:buClr>
                <a:schemeClr val="lt1"/>
              </a:buClr>
              <a:buSzPts val="6000"/>
              <a:buFont typeface="Arial"/>
              <a:buNone/>
            </a:pPr>
            <a:r>
              <a:rPr lang="en-GB" sz="2400"/>
              <a:t>Extension of LSTNet 1-step ahead model</a:t>
            </a:r>
            <a:endParaRPr sz="2400"/>
          </a:p>
          <a:p>
            <a:pPr marL="0" lvl="0" indent="0" algn="l" rtl="0">
              <a:lnSpc>
                <a:spcPct val="100000"/>
              </a:lnSpc>
              <a:spcBef>
                <a:spcPts val="0"/>
              </a:spcBef>
              <a:spcAft>
                <a:spcPts val="0"/>
              </a:spcAft>
              <a:buClr>
                <a:schemeClr val="lt1"/>
              </a:buClr>
              <a:buSzPts val="6000"/>
              <a:buFont typeface="Arial"/>
              <a:buNone/>
            </a:pPr>
            <a:endParaRPr sz="2400"/>
          </a:p>
          <a:p>
            <a:pPr marL="0" lvl="0" indent="0" algn="l" rtl="0">
              <a:lnSpc>
                <a:spcPct val="100000"/>
              </a:lnSpc>
              <a:spcBef>
                <a:spcPts val="0"/>
              </a:spcBef>
              <a:spcAft>
                <a:spcPts val="0"/>
              </a:spcAft>
              <a:buClr>
                <a:schemeClr val="lt1"/>
              </a:buClr>
              <a:buSzPts val="6000"/>
              <a:buFont typeface="Arial"/>
              <a:buNone/>
            </a:pPr>
            <a:endParaRPr sz="2400"/>
          </a:p>
          <a:p>
            <a:pPr marL="0" lvl="0" indent="0" algn="l" rtl="0">
              <a:lnSpc>
                <a:spcPct val="100000"/>
              </a:lnSpc>
              <a:spcBef>
                <a:spcPts val="0"/>
              </a:spcBef>
              <a:spcAft>
                <a:spcPts val="0"/>
              </a:spcAft>
              <a:buClr>
                <a:schemeClr val="lt1"/>
              </a:buClr>
              <a:buSzPts val="6000"/>
              <a:buFont typeface="Arial"/>
              <a:buNone/>
            </a:pP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5"/>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GB" sz="2800" b="1">
                <a:solidFill>
                  <a:schemeClr val="dk1"/>
                </a:solidFill>
              </a:rPr>
              <a:t>Recursive </a:t>
            </a:r>
            <a:r>
              <a:rPr lang="en-GB" sz="2800">
                <a:solidFill>
                  <a:schemeClr val="dk1"/>
                </a:solidFill>
              </a:rPr>
              <a:t>forecast</a:t>
            </a:r>
            <a:endParaRPr sz="2800">
              <a:solidFill>
                <a:schemeClr val="dk1"/>
              </a:solidFill>
            </a:endParaRPr>
          </a:p>
          <a:p>
            <a:pPr marL="0" marR="0" lvl="0" indent="0" algn="l" rtl="0">
              <a:lnSpc>
                <a:spcPct val="100000"/>
              </a:lnSpc>
              <a:spcBef>
                <a:spcPts val="0"/>
              </a:spcBef>
              <a:spcAft>
                <a:spcPts val="0"/>
              </a:spcAft>
              <a:buClr>
                <a:schemeClr val="dk1"/>
              </a:buClr>
              <a:buSzPts val="1100"/>
              <a:buFont typeface="Arial"/>
              <a:buNone/>
            </a:pPr>
            <a:endParaRPr sz="2800">
              <a:solidFill>
                <a:schemeClr val="dk1"/>
              </a:solidFill>
            </a:endParaRPr>
          </a:p>
          <a:p>
            <a:pPr marL="0" marR="0" lvl="0" indent="0" algn="l" rtl="0">
              <a:lnSpc>
                <a:spcPct val="100000"/>
              </a:lnSpc>
              <a:spcBef>
                <a:spcPts val="0"/>
              </a:spcBef>
              <a:spcAft>
                <a:spcPts val="0"/>
              </a:spcAft>
              <a:buClr>
                <a:schemeClr val="dk1"/>
              </a:buClr>
              <a:buSzPts val="3200"/>
              <a:buFont typeface="Arial"/>
              <a:buNone/>
            </a:pPr>
            <a:endParaRPr sz="2800">
              <a:solidFill>
                <a:schemeClr val="dk1"/>
              </a:solidFill>
            </a:endParaRPr>
          </a:p>
        </p:txBody>
      </p:sp>
      <p:sp>
        <p:nvSpPr>
          <p:cNvPr id="283" name="Google Shape;283;p45"/>
          <p:cNvSpPr txBox="1"/>
          <p:nvPr/>
        </p:nvSpPr>
        <p:spPr>
          <a:xfrm>
            <a:off x="490525" y="1026330"/>
            <a:ext cx="8424900" cy="7542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Uses the </a:t>
            </a:r>
            <a:r>
              <a:rPr lang="en-GB" sz="2000" b="1">
                <a:solidFill>
                  <a:schemeClr val="dk1"/>
                </a:solidFill>
                <a:latin typeface="Calibri"/>
                <a:ea typeface="Calibri"/>
                <a:cs typeface="Calibri"/>
                <a:sym typeface="Calibri"/>
              </a:rPr>
              <a:t>one-step ahead model to predict multiple steps</a:t>
            </a:r>
            <a:r>
              <a:rPr lang="en-GB" sz="2000">
                <a:solidFill>
                  <a:schemeClr val="dk1"/>
                </a:solidFill>
                <a:latin typeface="Calibri"/>
                <a:ea typeface="Calibri"/>
                <a:cs typeface="Calibri"/>
                <a:sym typeface="Calibri"/>
              </a:rPr>
              <a:t> ahead</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Uses previous forecasts to predict the next (by recursion)</a:t>
            </a:r>
            <a:endParaRPr sz="2000">
              <a:solidFill>
                <a:schemeClr val="dk1"/>
              </a:solidFill>
              <a:latin typeface="Calibri"/>
              <a:ea typeface="Calibri"/>
              <a:cs typeface="Calibri"/>
              <a:sym typeface="Calibri"/>
            </a:endParaRPr>
          </a:p>
        </p:txBody>
      </p:sp>
      <p:sp>
        <p:nvSpPr>
          <p:cNvPr id="284" name="Google Shape;284;p45"/>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graphicFrame>
        <p:nvGraphicFramePr>
          <p:cNvPr id="285" name="Google Shape;285;p45"/>
          <p:cNvGraphicFramePr/>
          <p:nvPr/>
        </p:nvGraphicFramePr>
        <p:xfrm>
          <a:off x="430525" y="2321075"/>
          <a:ext cx="8094850" cy="1584840"/>
        </p:xfrm>
        <a:graphic>
          <a:graphicData uri="http://schemas.openxmlformats.org/drawingml/2006/table">
            <a:tbl>
              <a:tblPr>
                <a:noFill/>
                <a:tableStyleId>{E7E93BD2-9C0A-406D-8F7D-E7EDDB924339}</a:tableStyleId>
              </a:tblPr>
              <a:tblGrid>
                <a:gridCol w="1152025">
                  <a:extLst>
                    <a:ext uri="{9D8B030D-6E8A-4147-A177-3AD203B41FA5}">
                      <a16:colId xmlns:a16="http://schemas.microsoft.com/office/drawing/2014/main" val="20000"/>
                    </a:ext>
                  </a:extLst>
                </a:gridCol>
                <a:gridCol w="771425">
                  <a:extLst>
                    <a:ext uri="{9D8B030D-6E8A-4147-A177-3AD203B41FA5}">
                      <a16:colId xmlns:a16="http://schemas.microsoft.com/office/drawing/2014/main" val="20001"/>
                    </a:ext>
                  </a:extLst>
                </a:gridCol>
                <a:gridCol w="771425">
                  <a:extLst>
                    <a:ext uri="{9D8B030D-6E8A-4147-A177-3AD203B41FA5}">
                      <a16:colId xmlns:a16="http://schemas.microsoft.com/office/drawing/2014/main" val="20002"/>
                    </a:ext>
                  </a:extLst>
                </a:gridCol>
                <a:gridCol w="771425">
                  <a:extLst>
                    <a:ext uri="{9D8B030D-6E8A-4147-A177-3AD203B41FA5}">
                      <a16:colId xmlns:a16="http://schemas.microsoft.com/office/drawing/2014/main" val="20003"/>
                    </a:ext>
                  </a:extLst>
                </a:gridCol>
                <a:gridCol w="771425">
                  <a:extLst>
                    <a:ext uri="{9D8B030D-6E8A-4147-A177-3AD203B41FA5}">
                      <a16:colId xmlns:a16="http://schemas.microsoft.com/office/drawing/2014/main" val="20004"/>
                    </a:ext>
                  </a:extLst>
                </a:gridCol>
                <a:gridCol w="771425">
                  <a:extLst>
                    <a:ext uri="{9D8B030D-6E8A-4147-A177-3AD203B41FA5}">
                      <a16:colId xmlns:a16="http://schemas.microsoft.com/office/drawing/2014/main" val="20005"/>
                    </a:ext>
                  </a:extLst>
                </a:gridCol>
                <a:gridCol w="771425">
                  <a:extLst>
                    <a:ext uri="{9D8B030D-6E8A-4147-A177-3AD203B41FA5}">
                      <a16:colId xmlns:a16="http://schemas.microsoft.com/office/drawing/2014/main" val="20006"/>
                    </a:ext>
                  </a:extLst>
                </a:gridCol>
                <a:gridCol w="771425">
                  <a:extLst>
                    <a:ext uri="{9D8B030D-6E8A-4147-A177-3AD203B41FA5}">
                      <a16:colId xmlns:a16="http://schemas.microsoft.com/office/drawing/2014/main" val="20007"/>
                    </a:ext>
                  </a:extLst>
                </a:gridCol>
                <a:gridCol w="771425">
                  <a:extLst>
                    <a:ext uri="{9D8B030D-6E8A-4147-A177-3AD203B41FA5}">
                      <a16:colId xmlns:a16="http://schemas.microsoft.com/office/drawing/2014/main" val="20008"/>
                    </a:ext>
                  </a:extLst>
                </a:gridCol>
                <a:gridCol w="771425">
                  <a:extLst>
                    <a:ext uri="{9D8B030D-6E8A-4147-A177-3AD203B41FA5}">
                      <a16:colId xmlns:a16="http://schemas.microsoft.com/office/drawing/2014/main" val="20009"/>
                    </a:ext>
                  </a:extLst>
                </a:gridCol>
              </a:tblGrid>
              <a:tr h="396200">
                <a:tc>
                  <a:txBody>
                    <a:bodyPr/>
                    <a:lstStyle/>
                    <a:p>
                      <a:pPr marL="0" lvl="0" indent="0" algn="l" rtl="0">
                        <a:spcBef>
                          <a:spcPts val="0"/>
                        </a:spcBef>
                        <a:spcAft>
                          <a:spcPts val="0"/>
                        </a:spcAft>
                        <a:buNone/>
                      </a:pPr>
                      <a:r>
                        <a:rPr lang="en-GB"/>
                        <a:t>Forecast 1:</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F1C232"/>
                    </a:solidFill>
                  </a:tcPr>
                </a:tc>
                <a:tc>
                  <a:txBody>
                    <a:bodyPr/>
                    <a:lstStyle/>
                    <a:p>
                      <a:pPr marL="0" lvl="0" indent="0" algn="l" rtl="0">
                        <a:spcBef>
                          <a:spcPts val="0"/>
                        </a:spcBef>
                        <a:spcAft>
                          <a:spcPts val="0"/>
                        </a:spcAft>
                        <a:buNone/>
                      </a:pPr>
                      <a:endParaRPr/>
                    </a:p>
                  </a:txBody>
                  <a:tcPr marL="91425" marR="91425" marT="91425" marB="91425">
                    <a:solidFill>
                      <a:srgbClr val="F1C232"/>
                    </a:solidFill>
                  </a:tcPr>
                </a:tc>
                <a:tc>
                  <a:txBody>
                    <a:bodyPr/>
                    <a:lstStyle/>
                    <a:p>
                      <a:pPr marL="0" lvl="0" indent="0" algn="l" rtl="0">
                        <a:spcBef>
                          <a:spcPts val="0"/>
                        </a:spcBef>
                        <a:spcAft>
                          <a:spcPts val="0"/>
                        </a:spcAft>
                        <a:buNone/>
                      </a:pPr>
                      <a:endParaRPr/>
                    </a:p>
                  </a:txBody>
                  <a:tcPr marL="91425" marR="91425" marT="91425" marB="91425">
                    <a:solidFill>
                      <a:srgbClr val="F1C232"/>
                    </a:solidFill>
                  </a:tcPr>
                </a:tc>
                <a:tc>
                  <a:txBody>
                    <a:bodyPr/>
                    <a:lstStyle/>
                    <a:p>
                      <a:pPr marL="0" lvl="0" indent="0" algn="l" rtl="0">
                        <a:spcBef>
                          <a:spcPts val="0"/>
                        </a:spcBef>
                        <a:spcAft>
                          <a:spcPts val="0"/>
                        </a:spcAft>
                        <a:buNone/>
                      </a:pPr>
                      <a:endParaRPr/>
                    </a:p>
                  </a:txBody>
                  <a:tcPr marL="91425" marR="91425" marT="91425" marB="91425">
                    <a:solidFill>
                      <a:srgbClr val="F1C232"/>
                    </a:solidFill>
                  </a:tcPr>
                </a:tc>
                <a:tc>
                  <a:txBody>
                    <a:bodyPr/>
                    <a:lstStyle/>
                    <a:p>
                      <a:pPr marL="0" lvl="0" indent="0" algn="l" rtl="0">
                        <a:spcBef>
                          <a:spcPts val="0"/>
                        </a:spcBef>
                        <a:spcAft>
                          <a:spcPts val="0"/>
                        </a:spcAft>
                        <a:buNone/>
                      </a:pPr>
                      <a:endParaRPr/>
                    </a:p>
                  </a:txBody>
                  <a:tcPr marL="91425" marR="91425" marT="91425" marB="91425">
                    <a:solidFill>
                      <a:srgbClr val="F1C232"/>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Clr>
                          <a:schemeClr val="dk1"/>
                        </a:buClr>
                        <a:buSzPts val="1100"/>
                        <a:buFont typeface="Arial"/>
                        <a:buNone/>
                      </a:pPr>
                      <a:r>
                        <a:rPr lang="en-GB">
                          <a:solidFill>
                            <a:schemeClr val="dk1"/>
                          </a:solidFill>
                        </a:rPr>
                        <a:t>Forecast 2:</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r>
                        <a:rPr lang="en-GB"/>
                        <a:t>Pred 1</a:t>
                      </a:r>
                      <a:endParaRPr/>
                    </a:p>
                  </a:txBody>
                  <a:tcPr marL="91425" marR="91425" marT="91425" marB="91425">
                    <a:solidFill>
                      <a:srgbClr val="F1C232"/>
                    </a:solidFill>
                  </a:tcPr>
                </a:tc>
                <a:tc>
                  <a:txBody>
                    <a:bodyPr/>
                    <a:lstStyle/>
                    <a:p>
                      <a:pPr marL="0" lvl="0" indent="0" algn="l" rtl="0">
                        <a:spcBef>
                          <a:spcPts val="0"/>
                        </a:spcBef>
                        <a:spcAft>
                          <a:spcPts val="0"/>
                        </a:spcAft>
                        <a:buNone/>
                      </a:pPr>
                      <a:endParaRPr/>
                    </a:p>
                  </a:txBody>
                  <a:tcPr marL="91425" marR="91425" marT="91425" marB="91425">
                    <a:solidFill>
                      <a:srgbClr val="F1C232"/>
                    </a:solidFill>
                  </a:tcPr>
                </a:tc>
                <a:tc>
                  <a:txBody>
                    <a:bodyPr/>
                    <a:lstStyle/>
                    <a:p>
                      <a:pPr marL="0" lvl="0" indent="0" algn="l" rtl="0">
                        <a:spcBef>
                          <a:spcPts val="0"/>
                        </a:spcBef>
                        <a:spcAft>
                          <a:spcPts val="0"/>
                        </a:spcAft>
                        <a:buNone/>
                      </a:pPr>
                      <a:endParaRPr/>
                    </a:p>
                  </a:txBody>
                  <a:tcPr marL="91425" marR="91425" marT="91425" marB="91425">
                    <a:solidFill>
                      <a:srgbClr val="F1C232"/>
                    </a:solidFill>
                  </a:tcPr>
                </a:tc>
                <a:tc>
                  <a:txBody>
                    <a:bodyPr/>
                    <a:lstStyle/>
                    <a:p>
                      <a:pPr marL="0" lvl="0" indent="0" algn="l" rtl="0">
                        <a:spcBef>
                          <a:spcPts val="0"/>
                        </a:spcBef>
                        <a:spcAft>
                          <a:spcPts val="0"/>
                        </a:spcAft>
                        <a:buNone/>
                      </a:pPr>
                      <a:endParaRPr/>
                    </a:p>
                  </a:txBody>
                  <a:tcPr marL="91425" marR="91425" marT="91425" marB="91425">
                    <a:solidFill>
                      <a:srgbClr val="F1C232"/>
                    </a:solidFill>
                  </a:tcPr>
                </a:tc>
                <a:tc>
                  <a:txBody>
                    <a:bodyPr/>
                    <a:lstStyle/>
                    <a:p>
                      <a:pPr marL="0" lvl="0" indent="0" algn="l" rtl="0">
                        <a:spcBef>
                          <a:spcPts val="0"/>
                        </a:spcBef>
                        <a:spcAft>
                          <a:spcPts val="0"/>
                        </a:spcAft>
                        <a:buNone/>
                      </a:pPr>
                      <a:endParaRPr/>
                    </a:p>
                  </a:txBody>
                  <a:tcPr marL="91425" marR="91425" marT="91425" marB="91425">
                    <a:solidFill>
                      <a:srgbClr val="F1C232"/>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Clr>
                          <a:schemeClr val="dk1"/>
                        </a:buClr>
                        <a:buSzPts val="1100"/>
                        <a:buFont typeface="Arial"/>
                        <a:buNone/>
                      </a:pPr>
                      <a:r>
                        <a:rPr lang="en-GB">
                          <a:solidFill>
                            <a:schemeClr val="dk1"/>
                          </a:solidFill>
                        </a:rPr>
                        <a:t>Forecast 3:</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r>
                        <a:rPr lang="en-GB"/>
                        <a:t>Pred 1</a:t>
                      </a:r>
                      <a:endParaRPr/>
                    </a:p>
                  </a:txBody>
                  <a:tcPr marL="91425" marR="91425" marT="91425" marB="91425">
                    <a:solidFill>
                      <a:srgbClr val="F1C232"/>
                    </a:solidFill>
                  </a:tcPr>
                </a:tc>
                <a:tc>
                  <a:txBody>
                    <a:bodyPr/>
                    <a:lstStyle/>
                    <a:p>
                      <a:pPr marL="0" lvl="0" indent="0" algn="l" rtl="0">
                        <a:spcBef>
                          <a:spcPts val="0"/>
                        </a:spcBef>
                        <a:spcAft>
                          <a:spcPts val="0"/>
                        </a:spcAft>
                        <a:buNone/>
                      </a:pPr>
                      <a:r>
                        <a:rPr lang="en-GB"/>
                        <a:t>Pred 2</a:t>
                      </a:r>
                      <a:endParaRPr/>
                    </a:p>
                  </a:txBody>
                  <a:tcPr marL="91425" marR="91425" marT="91425" marB="91425">
                    <a:solidFill>
                      <a:srgbClr val="F1C232"/>
                    </a:solidFill>
                  </a:tcPr>
                </a:tc>
                <a:tc>
                  <a:txBody>
                    <a:bodyPr/>
                    <a:lstStyle/>
                    <a:p>
                      <a:pPr marL="0" lvl="0" indent="0" algn="l" rtl="0">
                        <a:spcBef>
                          <a:spcPts val="0"/>
                        </a:spcBef>
                        <a:spcAft>
                          <a:spcPts val="0"/>
                        </a:spcAft>
                        <a:buNone/>
                      </a:pPr>
                      <a:endParaRPr/>
                    </a:p>
                  </a:txBody>
                  <a:tcPr marL="91425" marR="91425" marT="91425" marB="91425">
                    <a:solidFill>
                      <a:srgbClr val="F1C232"/>
                    </a:solidFill>
                  </a:tcPr>
                </a:tc>
                <a:tc>
                  <a:txBody>
                    <a:bodyPr/>
                    <a:lstStyle/>
                    <a:p>
                      <a:pPr marL="0" lvl="0" indent="0" algn="l" rtl="0">
                        <a:spcBef>
                          <a:spcPts val="0"/>
                        </a:spcBef>
                        <a:spcAft>
                          <a:spcPts val="0"/>
                        </a:spcAft>
                        <a:buNone/>
                      </a:pPr>
                      <a:endParaRPr/>
                    </a:p>
                  </a:txBody>
                  <a:tcPr marL="91425" marR="91425" marT="91425" marB="91425">
                    <a:solidFill>
                      <a:srgbClr val="F1C232"/>
                    </a:solidFill>
                  </a:tcPr>
                </a:tc>
                <a:tc>
                  <a:txBody>
                    <a:bodyPr/>
                    <a:lstStyle/>
                    <a:p>
                      <a:pPr marL="0" lvl="0" indent="0" algn="l" rtl="0">
                        <a:spcBef>
                          <a:spcPts val="0"/>
                        </a:spcBef>
                        <a:spcAft>
                          <a:spcPts val="0"/>
                        </a:spcAft>
                        <a:buNone/>
                      </a:pPr>
                      <a:endParaRPr/>
                    </a:p>
                  </a:txBody>
                  <a:tcPr marL="91425" marR="91425" marT="91425" marB="91425">
                    <a:solidFill>
                      <a:srgbClr val="F1C232"/>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Clr>
                          <a:schemeClr val="dk1"/>
                        </a:buClr>
                        <a:buSzPts val="1100"/>
                        <a:buFont typeface="Arial"/>
                        <a:buNone/>
                      </a:pPr>
                      <a:r>
                        <a:rPr lang="en-GB">
                          <a:solidFill>
                            <a:schemeClr val="dk1"/>
                          </a:solidFill>
                        </a:rPr>
                        <a:t>Forecast 4:</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r>
                        <a:rPr lang="en-GB"/>
                        <a:t>Pred 1</a:t>
                      </a:r>
                      <a:endParaRPr/>
                    </a:p>
                  </a:txBody>
                  <a:tcPr marL="91425" marR="91425" marT="91425" marB="91425">
                    <a:solidFill>
                      <a:srgbClr val="F1C232"/>
                    </a:solidFill>
                  </a:tcPr>
                </a:tc>
                <a:tc>
                  <a:txBody>
                    <a:bodyPr/>
                    <a:lstStyle/>
                    <a:p>
                      <a:pPr marL="0" lvl="0" indent="0" algn="l" rtl="0">
                        <a:spcBef>
                          <a:spcPts val="0"/>
                        </a:spcBef>
                        <a:spcAft>
                          <a:spcPts val="0"/>
                        </a:spcAft>
                        <a:buNone/>
                      </a:pPr>
                      <a:r>
                        <a:rPr lang="en-GB"/>
                        <a:t>Pred 2</a:t>
                      </a:r>
                      <a:endParaRPr/>
                    </a:p>
                  </a:txBody>
                  <a:tcPr marL="91425" marR="91425" marT="91425" marB="91425">
                    <a:solidFill>
                      <a:srgbClr val="F1C232"/>
                    </a:solidFill>
                  </a:tcPr>
                </a:tc>
                <a:tc>
                  <a:txBody>
                    <a:bodyPr/>
                    <a:lstStyle/>
                    <a:p>
                      <a:pPr marL="0" lvl="0" indent="0" algn="l" rtl="0">
                        <a:spcBef>
                          <a:spcPts val="0"/>
                        </a:spcBef>
                        <a:spcAft>
                          <a:spcPts val="0"/>
                        </a:spcAft>
                        <a:buNone/>
                      </a:pPr>
                      <a:r>
                        <a:rPr lang="en-GB"/>
                        <a:t>Pred 3</a:t>
                      </a:r>
                      <a:endParaRPr/>
                    </a:p>
                  </a:txBody>
                  <a:tcPr marL="91425" marR="91425" marT="91425" marB="91425">
                    <a:solidFill>
                      <a:srgbClr val="F1C232"/>
                    </a:solidFill>
                  </a:tcPr>
                </a:tc>
                <a:tc>
                  <a:txBody>
                    <a:bodyPr/>
                    <a:lstStyle/>
                    <a:p>
                      <a:pPr marL="0" lvl="0" indent="0" algn="l" rtl="0">
                        <a:spcBef>
                          <a:spcPts val="0"/>
                        </a:spcBef>
                        <a:spcAft>
                          <a:spcPts val="0"/>
                        </a:spcAft>
                        <a:buNone/>
                      </a:pPr>
                      <a:endParaRPr/>
                    </a:p>
                  </a:txBody>
                  <a:tcPr marL="91425" marR="91425" marT="91425" marB="91425">
                    <a:solidFill>
                      <a:srgbClr val="F1C232"/>
                    </a:solidFill>
                  </a:tcPr>
                </a:tc>
                <a:tc>
                  <a:txBody>
                    <a:bodyPr/>
                    <a:lstStyle/>
                    <a:p>
                      <a:pPr marL="0" lvl="0" indent="0" algn="l" rtl="0">
                        <a:spcBef>
                          <a:spcPts val="0"/>
                        </a:spcBef>
                        <a:spcAft>
                          <a:spcPts val="0"/>
                        </a:spcAft>
                        <a:buNone/>
                      </a:pPr>
                      <a:endParaRPr/>
                    </a:p>
                  </a:txBody>
                  <a:tcPr marL="91425" marR="91425" marT="91425" marB="91425">
                    <a:solidFill>
                      <a:srgbClr val="F1C232"/>
                    </a:solidFill>
                  </a:tcPr>
                </a:tc>
                <a:extLst>
                  <a:ext uri="{0D108BD9-81ED-4DB2-BD59-A6C34878D82A}">
                    <a16:rowId xmlns:a16="http://schemas.microsoft.com/office/drawing/2014/main" val="10003"/>
                  </a:ext>
                </a:extLst>
              </a:tr>
            </a:tbl>
          </a:graphicData>
        </a:graphic>
      </p:graphicFrame>
      <p:sp>
        <p:nvSpPr>
          <p:cNvPr id="286" name="Google Shape;286;p45"/>
          <p:cNvSpPr/>
          <p:nvPr/>
        </p:nvSpPr>
        <p:spPr>
          <a:xfrm>
            <a:off x="2353975" y="2321025"/>
            <a:ext cx="2314200" cy="3963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dk1"/>
                </a:solidFill>
              </a:rPr>
              <a:t>Input Window</a:t>
            </a:r>
            <a:endParaRPr sz="1600" b="1">
              <a:solidFill>
                <a:schemeClr val="dk1"/>
              </a:solidFill>
            </a:endParaRPr>
          </a:p>
        </p:txBody>
      </p:sp>
      <p:sp>
        <p:nvSpPr>
          <p:cNvPr id="287" name="Google Shape;287;p45"/>
          <p:cNvSpPr/>
          <p:nvPr/>
        </p:nvSpPr>
        <p:spPr>
          <a:xfrm>
            <a:off x="3125400" y="2733400"/>
            <a:ext cx="2314200" cy="3477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600" b="1">
              <a:solidFill>
                <a:schemeClr val="dk1"/>
              </a:solidFill>
            </a:endParaRPr>
          </a:p>
        </p:txBody>
      </p:sp>
      <p:sp>
        <p:nvSpPr>
          <p:cNvPr id="288" name="Google Shape;288;p45"/>
          <p:cNvSpPr/>
          <p:nvPr/>
        </p:nvSpPr>
        <p:spPr>
          <a:xfrm>
            <a:off x="3896875" y="3103500"/>
            <a:ext cx="2314200" cy="3942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600" b="1">
              <a:solidFill>
                <a:schemeClr val="dk1"/>
              </a:solidFill>
            </a:endParaRPr>
          </a:p>
        </p:txBody>
      </p:sp>
      <p:sp>
        <p:nvSpPr>
          <p:cNvPr id="289" name="Google Shape;289;p45"/>
          <p:cNvSpPr/>
          <p:nvPr/>
        </p:nvSpPr>
        <p:spPr>
          <a:xfrm>
            <a:off x="4700375" y="3509725"/>
            <a:ext cx="2314200" cy="3963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600" b="1">
              <a:solidFill>
                <a:schemeClr val="dk1"/>
              </a:solidFill>
            </a:endParaRPr>
          </a:p>
        </p:txBody>
      </p:sp>
      <p:sp>
        <p:nvSpPr>
          <p:cNvPr id="290" name="Google Shape;290;p45"/>
          <p:cNvSpPr/>
          <p:nvPr/>
        </p:nvSpPr>
        <p:spPr>
          <a:xfrm>
            <a:off x="4700375" y="2345325"/>
            <a:ext cx="771300" cy="347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rgbClr val="980000"/>
                </a:solidFill>
              </a:rPr>
              <a:t>Pred 1</a:t>
            </a:r>
            <a:endParaRPr b="1">
              <a:solidFill>
                <a:srgbClr val="980000"/>
              </a:solidFill>
            </a:endParaRPr>
          </a:p>
        </p:txBody>
      </p:sp>
      <p:sp>
        <p:nvSpPr>
          <p:cNvPr id="291" name="Google Shape;291;p45"/>
          <p:cNvSpPr/>
          <p:nvPr/>
        </p:nvSpPr>
        <p:spPr>
          <a:xfrm>
            <a:off x="5471800" y="2741575"/>
            <a:ext cx="771300" cy="329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b="1">
                <a:solidFill>
                  <a:srgbClr val="980000"/>
                </a:solidFill>
              </a:rPr>
              <a:t>Pred 2</a:t>
            </a:r>
            <a:endParaRPr/>
          </a:p>
        </p:txBody>
      </p:sp>
      <p:sp>
        <p:nvSpPr>
          <p:cNvPr id="292" name="Google Shape;292;p45"/>
          <p:cNvSpPr/>
          <p:nvPr/>
        </p:nvSpPr>
        <p:spPr>
          <a:xfrm>
            <a:off x="6230925" y="3137800"/>
            <a:ext cx="771300" cy="347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b="1">
                <a:solidFill>
                  <a:srgbClr val="980000"/>
                </a:solidFill>
              </a:rPr>
              <a:t>Pred 3</a:t>
            </a:r>
            <a:endParaRPr/>
          </a:p>
        </p:txBody>
      </p:sp>
      <p:sp>
        <p:nvSpPr>
          <p:cNvPr id="293" name="Google Shape;293;p45"/>
          <p:cNvSpPr/>
          <p:nvPr/>
        </p:nvSpPr>
        <p:spPr>
          <a:xfrm>
            <a:off x="7034850" y="3534000"/>
            <a:ext cx="771300" cy="347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b="1">
                <a:solidFill>
                  <a:srgbClr val="980000"/>
                </a:solidFill>
              </a:rPr>
              <a:t>Pred 4</a:t>
            </a:r>
            <a:endParaRPr/>
          </a:p>
        </p:txBody>
      </p:sp>
      <p:sp>
        <p:nvSpPr>
          <p:cNvPr id="294" name="Google Shape;294;p45"/>
          <p:cNvSpPr/>
          <p:nvPr/>
        </p:nvSpPr>
        <p:spPr>
          <a:xfrm rot="-5400000">
            <a:off x="2996150" y="2680550"/>
            <a:ext cx="212100" cy="3039300"/>
          </a:xfrm>
          <a:prstGeom prst="leftBrace">
            <a:avLst>
              <a:gd name="adj1" fmla="val 50000"/>
              <a:gd name="adj2" fmla="val 50000"/>
            </a:avLst>
          </a:prstGeom>
          <a:noFill/>
          <a:ln w="2857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5"/>
          <p:cNvSpPr txBox="1"/>
          <p:nvPr/>
        </p:nvSpPr>
        <p:spPr>
          <a:xfrm>
            <a:off x="2330750" y="4219450"/>
            <a:ext cx="1542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rgbClr val="3C78D8"/>
                </a:solidFill>
              </a:rPr>
              <a:t>Train Data</a:t>
            </a:r>
            <a:endParaRPr sz="1800" b="1">
              <a:solidFill>
                <a:srgbClr val="3C78D8"/>
              </a:solidFill>
            </a:endParaRPr>
          </a:p>
        </p:txBody>
      </p:sp>
      <p:sp>
        <p:nvSpPr>
          <p:cNvPr id="296" name="Google Shape;296;p45"/>
          <p:cNvSpPr/>
          <p:nvPr/>
        </p:nvSpPr>
        <p:spPr>
          <a:xfrm rot="-5400000">
            <a:off x="6490750" y="2260100"/>
            <a:ext cx="212100" cy="3857100"/>
          </a:xfrm>
          <a:prstGeom prst="leftBrace">
            <a:avLst>
              <a:gd name="adj1" fmla="val 50000"/>
              <a:gd name="adj2" fmla="val 50000"/>
            </a:avLst>
          </a:prstGeom>
          <a:noFill/>
          <a:ln w="2857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297" name="Google Shape;297;p45"/>
          <p:cNvSpPr txBox="1"/>
          <p:nvPr/>
        </p:nvSpPr>
        <p:spPr>
          <a:xfrm>
            <a:off x="5617778" y="4207900"/>
            <a:ext cx="1958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rgbClr val="BF9000"/>
                </a:solidFill>
              </a:rPr>
              <a:t>Unseen Data</a:t>
            </a:r>
            <a:endParaRPr sz="1800" b="1">
              <a:solidFill>
                <a:srgbClr val="BF9000"/>
              </a:solidFill>
            </a:endParaRPr>
          </a:p>
        </p:txBody>
      </p:sp>
      <p:graphicFrame>
        <p:nvGraphicFramePr>
          <p:cNvPr id="298" name="Google Shape;298;p45"/>
          <p:cNvGraphicFramePr/>
          <p:nvPr/>
        </p:nvGraphicFramePr>
        <p:xfrm>
          <a:off x="1582538" y="3851438"/>
          <a:ext cx="6942825" cy="396300"/>
        </p:xfrm>
        <a:graphic>
          <a:graphicData uri="http://schemas.openxmlformats.org/drawingml/2006/table">
            <a:tbl>
              <a:tblPr>
                <a:noFill/>
                <a:tableStyleId>{E7E93BD2-9C0A-406D-8F7D-E7EDDB924339}</a:tableStyleId>
              </a:tblPr>
              <a:tblGrid>
                <a:gridCol w="771425">
                  <a:extLst>
                    <a:ext uri="{9D8B030D-6E8A-4147-A177-3AD203B41FA5}">
                      <a16:colId xmlns:a16="http://schemas.microsoft.com/office/drawing/2014/main" val="20000"/>
                    </a:ext>
                  </a:extLst>
                </a:gridCol>
                <a:gridCol w="771425">
                  <a:extLst>
                    <a:ext uri="{9D8B030D-6E8A-4147-A177-3AD203B41FA5}">
                      <a16:colId xmlns:a16="http://schemas.microsoft.com/office/drawing/2014/main" val="20001"/>
                    </a:ext>
                  </a:extLst>
                </a:gridCol>
                <a:gridCol w="771425">
                  <a:extLst>
                    <a:ext uri="{9D8B030D-6E8A-4147-A177-3AD203B41FA5}">
                      <a16:colId xmlns:a16="http://schemas.microsoft.com/office/drawing/2014/main" val="20002"/>
                    </a:ext>
                  </a:extLst>
                </a:gridCol>
                <a:gridCol w="771425">
                  <a:extLst>
                    <a:ext uri="{9D8B030D-6E8A-4147-A177-3AD203B41FA5}">
                      <a16:colId xmlns:a16="http://schemas.microsoft.com/office/drawing/2014/main" val="20003"/>
                    </a:ext>
                  </a:extLst>
                </a:gridCol>
                <a:gridCol w="771425">
                  <a:extLst>
                    <a:ext uri="{9D8B030D-6E8A-4147-A177-3AD203B41FA5}">
                      <a16:colId xmlns:a16="http://schemas.microsoft.com/office/drawing/2014/main" val="20004"/>
                    </a:ext>
                  </a:extLst>
                </a:gridCol>
                <a:gridCol w="771425">
                  <a:extLst>
                    <a:ext uri="{9D8B030D-6E8A-4147-A177-3AD203B41FA5}">
                      <a16:colId xmlns:a16="http://schemas.microsoft.com/office/drawing/2014/main" val="20005"/>
                    </a:ext>
                  </a:extLst>
                </a:gridCol>
                <a:gridCol w="771425">
                  <a:extLst>
                    <a:ext uri="{9D8B030D-6E8A-4147-A177-3AD203B41FA5}">
                      <a16:colId xmlns:a16="http://schemas.microsoft.com/office/drawing/2014/main" val="20006"/>
                    </a:ext>
                  </a:extLst>
                </a:gridCol>
                <a:gridCol w="771425">
                  <a:extLst>
                    <a:ext uri="{9D8B030D-6E8A-4147-A177-3AD203B41FA5}">
                      <a16:colId xmlns:a16="http://schemas.microsoft.com/office/drawing/2014/main" val="20007"/>
                    </a:ext>
                  </a:extLst>
                </a:gridCol>
                <a:gridCol w="771425">
                  <a:extLst>
                    <a:ext uri="{9D8B030D-6E8A-4147-A177-3AD203B41FA5}">
                      <a16:colId xmlns:a16="http://schemas.microsoft.com/office/drawing/2014/main" val="20008"/>
                    </a:ext>
                  </a:extLst>
                </a:gridCol>
              </a:tblGrid>
              <a:tr h="396300">
                <a:tc>
                  <a:txBody>
                    <a:bodyPr/>
                    <a:lstStyle/>
                    <a:p>
                      <a:pPr marL="0" lvl="0" indent="0" algn="ctr" rtl="0">
                        <a:spcBef>
                          <a:spcPts val="0"/>
                        </a:spcBef>
                        <a:spcAft>
                          <a:spcPts val="0"/>
                        </a:spcAft>
                        <a:buNone/>
                      </a:pPr>
                      <a:r>
                        <a:rPr lang="en-GB"/>
                        <a:t>t = 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a:solidFill>
                            <a:schemeClr val="dk1"/>
                          </a:solidFill>
                        </a:rPr>
                        <a:t>t = 2</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a:solidFill>
                            <a:schemeClr val="dk1"/>
                          </a:solidFill>
                        </a:rPr>
                        <a:t>t = 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a:solidFill>
                            <a:schemeClr val="dk1"/>
                          </a:solidFill>
                        </a:rPr>
                        <a:t>t = 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a:solidFill>
                            <a:schemeClr val="dk1"/>
                          </a:solidFill>
                        </a:rPr>
                        <a:t>t = 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a:solidFill>
                            <a:schemeClr val="dk1"/>
                          </a:solidFill>
                        </a:rPr>
                        <a:t>t = 6</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a:solidFill>
                            <a:schemeClr val="dk1"/>
                          </a:solidFill>
                        </a:rPr>
                        <a:t>t = 7</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a:solidFill>
                            <a:schemeClr val="dk1"/>
                          </a:solidFill>
                        </a:rPr>
                        <a:t>t = 8</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a:solidFill>
                            <a:schemeClr val="dk1"/>
                          </a:solidFill>
                        </a:rPr>
                        <a:t>t = 9</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p:nvPr/>
        </p:nvSpPr>
        <p:spPr>
          <a:xfrm>
            <a:off x="490537" y="330994"/>
            <a:ext cx="7153200" cy="39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3200">
                <a:solidFill>
                  <a:schemeClr val="dk1"/>
                </a:solidFill>
              </a:rPr>
              <a:t>Objective</a:t>
            </a:r>
            <a:endParaRPr/>
          </a:p>
        </p:txBody>
      </p:sp>
      <p:sp>
        <p:nvSpPr>
          <p:cNvPr id="88" name="Google Shape;88;p19"/>
          <p:cNvSpPr txBox="1"/>
          <p:nvPr/>
        </p:nvSpPr>
        <p:spPr>
          <a:xfrm>
            <a:off x="490537" y="1026319"/>
            <a:ext cx="8424900" cy="17856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Transforming time series data into images </a:t>
            </a:r>
            <a:endParaRPr sz="2000">
              <a:solidFill>
                <a:schemeClr val="dk1"/>
              </a:solidFill>
              <a:latin typeface="Calibri"/>
              <a:ea typeface="Calibri"/>
              <a:cs typeface="Calibri"/>
              <a:sym typeface="Calibri"/>
            </a:endParaRPr>
          </a:p>
          <a:p>
            <a:pPr marL="457200" marR="0" lvl="0" indent="-355600" algn="l" rtl="0">
              <a:lnSpc>
                <a:spcPct val="150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Utilising CNNs for feature recognition in time series forecasting</a:t>
            </a:r>
            <a:endParaRPr sz="2000">
              <a:solidFill>
                <a:schemeClr val="dk1"/>
              </a:solidFill>
              <a:latin typeface="Calibri"/>
              <a:ea typeface="Calibri"/>
              <a:cs typeface="Calibri"/>
              <a:sym typeface="Calibri"/>
            </a:endParaRPr>
          </a:p>
          <a:p>
            <a:pPr marL="457200" marR="0" lvl="0" indent="-355600" algn="l" rtl="0">
              <a:lnSpc>
                <a:spcPct val="150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Gramian Angular Summation/Difference Fields (GASF, GADF)</a:t>
            </a:r>
            <a:endParaRPr sz="2000">
              <a:solidFill>
                <a:schemeClr val="dk1"/>
              </a:solidFill>
              <a:latin typeface="Calibri"/>
              <a:ea typeface="Calibri"/>
              <a:cs typeface="Calibri"/>
              <a:sym typeface="Calibri"/>
            </a:endParaRPr>
          </a:p>
          <a:p>
            <a:pPr marL="457200" marR="0" lvl="0" indent="-355600" algn="l" rtl="0">
              <a:lnSpc>
                <a:spcPct val="150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Forecasting future results </a:t>
            </a:r>
            <a:endParaRPr sz="2000">
              <a:solidFill>
                <a:schemeClr val="dk1"/>
              </a:solidFill>
              <a:latin typeface="Calibri"/>
              <a:ea typeface="Calibri"/>
              <a:cs typeface="Calibri"/>
              <a:sym typeface="Calibri"/>
            </a:endParaRPr>
          </a:p>
        </p:txBody>
      </p:sp>
      <p:sp>
        <p:nvSpPr>
          <p:cNvPr id="89" name="Google Shape;89;p19"/>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46"/>
          <p:cNvPicPr preferRelativeResize="0"/>
          <p:nvPr/>
        </p:nvPicPr>
        <p:blipFill>
          <a:blip r:embed="rId3">
            <a:alphaModFix/>
          </a:blip>
          <a:stretch>
            <a:fillRect/>
          </a:stretch>
        </p:blipFill>
        <p:spPr>
          <a:xfrm>
            <a:off x="1193675" y="1834617"/>
            <a:ext cx="6756651" cy="2675458"/>
          </a:xfrm>
          <a:prstGeom prst="rect">
            <a:avLst/>
          </a:prstGeom>
          <a:noFill/>
          <a:ln>
            <a:noFill/>
          </a:ln>
        </p:spPr>
      </p:pic>
      <p:sp>
        <p:nvSpPr>
          <p:cNvPr id="304" name="Google Shape;304;p46"/>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2800" b="1">
                <a:solidFill>
                  <a:schemeClr val="dk1"/>
                </a:solidFill>
              </a:rPr>
              <a:t>Recursive </a:t>
            </a:r>
            <a:r>
              <a:rPr lang="en-GB" sz="2800">
                <a:solidFill>
                  <a:schemeClr val="dk1"/>
                </a:solidFill>
              </a:rPr>
              <a:t>Forecast on LSTNet (</a:t>
            </a:r>
            <a:r>
              <a:rPr lang="en-GB" sz="2800" b="1">
                <a:solidFill>
                  <a:schemeClr val="dk1"/>
                </a:solidFill>
              </a:rPr>
              <a:t>1 week</a:t>
            </a:r>
            <a:r>
              <a:rPr lang="en-GB" sz="2800">
                <a:solidFill>
                  <a:schemeClr val="dk1"/>
                </a:solidFill>
              </a:rPr>
              <a:t>)</a:t>
            </a:r>
            <a:endParaRPr sz="2800">
              <a:solidFill>
                <a:schemeClr val="dk1"/>
              </a:solidFill>
            </a:endParaRPr>
          </a:p>
        </p:txBody>
      </p:sp>
      <p:sp>
        <p:nvSpPr>
          <p:cNvPr id="305" name="Google Shape;305;p46"/>
          <p:cNvSpPr txBox="1"/>
          <p:nvPr/>
        </p:nvSpPr>
        <p:spPr>
          <a:xfrm>
            <a:off x="490525" y="1026330"/>
            <a:ext cx="8424900" cy="11082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0"/>
              </a:spcBef>
              <a:spcAft>
                <a:spcPts val="0"/>
              </a:spcAft>
              <a:buClr>
                <a:schemeClr val="dk1"/>
              </a:buClr>
              <a:buSzPts val="2000"/>
              <a:buFont typeface="Calibri"/>
              <a:buChar char="●"/>
            </a:pPr>
            <a:r>
              <a:rPr lang="en-GB" sz="2000" b="1">
                <a:solidFill>
                  <a:schemeClr val="dk1"/>
                </a:solidFill>
                <a:latin typeface="Calibri"/>
                <a:ea typeface="Calibri"/>
                <a:cs typeface="Calibri"/>
                <a:sym typeface="Calibri"/>
              </a:rPr>
              <a:t>Good prediction of amplitude and phase for 1st week</a:t>
            </a:r>
            <a:endParaRPr sz="2000" b="1">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Mean absolute error (MAE) stable at within 10%</a:t>
            </a:r>
            <a:endParaRPr sz="20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2000">
              <a:solidFill>
                <a:schemeClr val="dk1"/>
              </a:solidFill>
              <a:latin typeface="Calibri"/>
              <a:ea typeface="Calibri"/>
              <a:cs typeface="Calibri"/>
              <a:sym typeface="Calibri"/>
            </a:endParaRPr>
          </a:p>
        </p:txBody>
      </p:sp>
      <p:sp>
        <p:nvSpPr>
          <p:cNvPr id="306" name="Google Shape;306;p46"/>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47"/>
          <p:cNvPicPr preferRelativeResize="0"/>
          <p:nvPr/>
        </p:nvPicPr>
        <p:blipFill>
          <a:blip r:embed="rId3">
            <a:alphaModFix/>
          </a:blip>
          <a:stretch>
            <a:fillRect/>
          </a:stretch>
        </p:blipFill>
        <p:spPr>
          <a:xfrm>
            <a:off x="1193675" y="1834627"/>
            <a:ext cx="6743010" cy="2675449"/>
          </a:xfrm>
          <a:prstGeom prst="rect">
            <a:avLst/>
          </a:prstGeom>
          <a:noFill/>
          <a:ln>
            <a:noFill/>
          </a:ln>
        </p:spPr>
      </p:pic>
      <p:sp>
        <p:nvSpPr>
          <p:cNvPr id="312" name="Google Shape;312;p47"/>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2800" b="1">
                <a:solidFill>
                  <a:schemeClr val="dk1"/>
                </a:solidFill>
              </a:rPr>
              <a:t>Recursive </a:t>
            </a:r>
            <a:r>
              <a:rPr lang="en-GB" sz="2800">
                <a:solidFill>
                  <a:schemeClr val="dk1"/>
                </a:solidFill>
              </a:rPr>
              <a:t>Forecast on LSTNet (</a:t>
            </a:r>
            <a:r>
              <a:rPr lang="en-GB" sz="2800" b="1">
                <a:solidFill>
                  <a:schemeClr val="dk1"/>
                </a:solidFill>
              </a:rPr>
              <a:t>10 weeks</a:t>
            </a:r>
            <a:r>
              <a:rPr lang="en-GB" sz="2800">
                <a:solidFill>
                  <a:schemeClr val="dk1"/>
                </a:solidFill>
              </a:rPr>
              <a:t>)</a:t>
            </a:r>
            <a:endParaRPr sz="2800">
              <a:solidFill>
                <a:schemeClr val="dk1"/>
              </a:solidFill>
            </a:endParaRPr>
          </a:p>
        </p:txBody>
      </p:sp>
      <p:sp>
        <p:nvSpPr>
          <p:cNvPr id="313" name="Google Shape;313;p47"/>
          <p:cNvSpPr txBox="1"/>
          <p:nvPr/>
        </p:nvSpPr>
        <p:spPr>
          <a:xfrm>
            <a:off x="490525" y="1026330"/>
            <a:ext cx="8424900" cy="11082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0"/>
              </a:spcBef>
              <a:spcAft>
                <a:spcPts val="0"/>
              </a:spcAft>
              <a:buClr>
                <a:schemeClr val="dk1"/>
              </a:buClr>
              <a:buSzPts val="2000"/>
              <a:buFont typeface="Calibri"/>
              <a:buChar char="●"/>
            </a:pPr>
            <a:r>
              <a:rPr lang="en-GB" sz="2000" b="1">
                <a:solidFill>
                  <a:schemeClr val="dk1"/>
                </a:solidFill>
                <a:latin typeface="Calibri"/>
                <a:ea typeface="Calibri"/>
                <a:cs typeface="Calibri"/>
                <a:sym typeface="Calibri"/>
              </a:rPr>
              <a:t>Amplitude decays and bias increases with time</a:t>
            </a:r>
            <a:r>
              <a:rPr lang="en-GB" sz="2000">
                <a:solidFill>
                  <a:schemeClr val="dk1"/>
                </a:solidFill>
                <a:latin typeface="Calibri"/>
                <a:ea typeface="Calibri"/>
                <a:cs typeface="Calibri"/>
                <a:sym typeface="Calibri"/>
              </a:rPr>
              <a:t> as errors pile up </a:t>
            </a:r>
            <a:endParaRPr sz="2000">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Error produces bad features which create more error (MAE &gt; 40%)</a:t>
            </a:r>
            <a:endParaRPr sz="20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2000">
              <a:solidFill>
                <a:schemeClr val="dk1"/>
              </a:solidFill>
              <a:latin typeface="Calibri"/>
              <a:ea typeface="Calibri"/>
              <a:cs typeface="Calibri"/>
              <a:sym typeface="Calibri"/>
            </a:endParaRPr>
          </a:p>
        </p:txBody>
      </p:sp>
      <p:sp>
        <p:nvSpPr>
          <p:cNvPr id="314" name="Google Shape;314;p47"/>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8"/>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2800">
                <a:solidFill>
                  <a:schemeClr val="dk1"/>
                </a:solidFill>
              </a:rPr>
              <a:t>Rectifying the Recursive Forecast </a:t>
            </a:r>
            <a:endParaRPr sz="2800">
              <a:solidFill>
                <a:schemeClr val="dk1"/>
              </a:solidFill>
            </a:endParaRPr>
          </a:p>
        </p:txBody>
      </p:sp>
      <p:sp>
        <p:nvSpPr>
          <p:cNvPr id="320" name="Google Shape;320;p48"/>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sp>
        <p:nvSpPr>
          <p:cNvPr id="321" name="Google Shape;321;p48"/>
          <p:cNvSpPr txBox="1"/>
          <p:nvPr/>
        </p:nvSpPr>
        <p:spPr>
          <a:xfrm>
            <a:off x="598225" y="979050"/>
            <a:ext cx="8070600" cy="14622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Recursive forecast tend to vanish due to </a:t>
            </a:r>
            <a:r>
              <a:rPr lang="en-GB" sz="2000" b="1">
                <a:solidFill>
                  <a:schemeClr val="dk1"/>
                </a:solidFill>
                <a:latin typeface="Calibri"/>
                <a:ea typeface="Calibri"/>
                <a:cs typeface="Calibri"/>
                <a:sym typeface="Calibri"/>
              </a:rPr>
              <a:t>accumulating errors</a:t>
            </a:r>
            <a:endParaRPr sz="2000" b="1">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These </a:t>
            </a:r>
            <a:r>
              <a:rPr lang="en-GB" sz="2000" b="1">
                <a:solidFill>
                  <a:schemeClr val="dk1"/>
                </a:solidFill>
                <a:latin typeface="Calibri"/>
                <a:ea typeface="Calibri"/>
                <a:cs typeface="Calibri"/>
                <a:sym typeface="Calibri"/>
              </a:rPr>
              <a:t>errors have a temporal structure</a:t>
            </a:r>
            <a:endParaRPr sz="2000" b="1">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One way to rectify is to </a:t>
            </a:r>
            <a:r>
              <a:rPr lang="en-GB" sz="2000" b="1">
                <a:solidFill>
                  <a:schemeClr val="dk1"/>
                </a:solidFill>
                <a:latin typeface="Calibri"/>
                <a:ea typeface="Calibri"/>
                <a:cs typeface="Calibri"/>
                <a:sym typeface="Calibri"/>
              </a:rPr>
              <a:t>model and predict the error </a:t>
            </a:r>
            <a:endParaRPr sz="2000" b="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2000" b="1">
              <a:solidFill>
                <a:schemeClr val="dk1"/>
              </a:solidFill>
              <a:latin typeface="Calibri"/>
              <a:ea typeface="Calibri"/>
              <a:cs typeface="Calibri"/>
              <a:sym typeface="Calibri"/>
            </a:endParaRPr>
          </a:p>
        </p:txBody>
      </p:sp>
      <p:pic>
        <p:nvPicPr>
          <p:cNvPr id="322" name="Google Shape;322;p48"/>
          <p:cNvPicPr preferRelativeResize="0"/>
          <p:nvPr/>
        </p:nvPicPr>
        <p:blipFill>
          <a:blip r:embed="rId3">
            <a:alphaModFix/>
          </a:blip>
          <a:stretch>
            <a:fillRect/>
          </a:stretch>
        </p:blipFill>
        <p:spPr>
          <a:xfrm>
            <a:off x="870075" y="2180450"/>
            <a:ext cx="7627823" cy="2206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9"/>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2800">
                <a:solidFill>
                  <a:schemeClr val="dk1"/>
                </a:solidFill>
              </a:rPr>
              <a:t>Rectifying the Recursive Forecast </a:t>
            </a:r>
            <a:endParaRPr sz="2800">
              <a:solidFill>
                <a:schemeClr val="dk1"/>
              </a:solidFill>
            </a:endParaRPr>
          </a:p>
        </p:txBody>
      </p:sp>
      <p:sp>
        <p:nvSpPr>
          <p:cNvPr id="328" name="Google Shape;328;p49"/>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graphicFrame>
        <p:nvGraphicFramePr>
          <p:cNvPr id="329" name="Google Shape;329;p49"/>
          <p:cNvGraphicFramePr/>
          <p:nvPr/>
        </p:nvGraphicFramePr>
        <p:xfrm>
          <a:off x="435825" y="1254263"/>
          <a:ext cx="4672950" cy="1188630"/>
        </p:xfrm>
        <a:graphic>
          <a:graphicData uri="http://schemas.openxmlformats.org/drawingml/2006/table">
            <a:tbl>
              <a:tblPr>
                <a:noFill/>
                <a:tableStyleId>{E7E93BD2-9C0A-406D-8F7D-E7EDDB924339}</a:tableStyleId>
              </a:tblPr>
              <a:tblGrid>
                <a:gridCol w="778825">
                  <a:extLst>
                    <a:ext uri="{9D8B030D-6E8A-4147-A177-3AD203B41FA5}">
                      <a16:colId xmlns:a16="http://schemas.microsoft.com/office/drawing/2014/main" val="20000"/>
                    </a:ext>
                  </a:extLst>
                </a:gridCol>
                <a:gridCol w="778825">
                  <a:extLst>
                    <a:ext uri="{9D8B030D-6E8A-4147-A177-3AD203B41FA5}">
                      <a16:colId xmlns:a16="http://schemas.microsoft.com/office/drawing/2014/main" val="20001"/>
                    </a:ext>
                  </a:extLst>
                </a:gridCol>
                <a:gridCol w="778825">
                  <a:extLst>
                    <a:ext uri="{9D8B030D-6E8A-4147-A177-3AD203B41FA5}">
                      <a16:colId xmlns:a16="http://schemas.microsoft.com/office/drawing/2014/main" val="20002"/>
                    </a:ext>
                  </a:extLst>
                </a:gridCol>
                <a:gridCol w="778825">
                  <a:extLst>
                    <a:ext uri="{9D8B030D-6E8A-4147-A177-3AD203B41FA5}">
                      <a16:colId xmlns:a16="http://schemas.microsoft.com/office/drawing/2014/main" val="20003"/>
                    </a:ext>
                  </a:extLst>
                </a:gridCol>
                <a:gridCol w="778825">
                  <a:extLst>
                    <a:ext uri="{9D8B030D-6E8A-4147-A177-3AD203B41FA5}">
                      <a16:colId xmlns:a16="http://schemas.microsoft.com/office/drawing/2014/main" val="20004"/>
                    </a:ext>
                  </a:extLst>
                </a:gridCol>
                <a:gridCol w="778825">
                  <a:extLst>
                    <a:ext uri="{9D8B030D-6E8A-4147-A177-3AD203B41FA5}">
                      <a16:colId xmlns:a16="http://schemas.microsoft.com/office/drawing/2014/main" val="20005"/>
                    </a:ext>
                  </a:extLst>
                </a:gridCol>
              </a:tblGrid>
              <a:tr h="396200">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A4C2F4"/>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A4C2F4"/>
                    </a:solidFill>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A4C2F4"/>
                    </a:solidFill>
                  </a:tcPr>
                </a:tc>
                <a:tc>
                  <a:txBody>
                    <a:bodyPr/>
                    <a:lstStyle/>
                    <a:p>
                      <a:pPr marL="0" lvl="0" indent="0" algn="l" rtl="0">
                        <a:spcBef>
                          <a:spcPts val="0"/>
                        </a:spcBef>
                        <a:spcAft>
                          <a:spcPts val="0"/>
                        </a:spcAft>
                        <a:buNone/>
                      </a:pPr>
                      <a:endParaRPr/>
                    </a:p>
                  </a:txBody>
                  <a:tcPr marL="91425" marR="91425" marT="91425" marB="91425">
                    <a:solidFill>
                      <a:srgbClr val="A4C2F4"/>
                    </a:solidFill>
                  </a:tcPr>
                </a:tc>
                <a:extLst>
                  <a:ext uri="{0D108BD9-81ED-4DB2-BD59-A6C34878D82A}">
                    <a16:rowId xmlns:a16="http://schemas.microsoft.com/office/drawing/2014/main" val="10002"/>
                  </a:ext>
                </a:extLst>
              </a:tr>
            </a:tbl>
          </a:graphicData>
        </a:graphic>
      </p:graphicFrame>
      <p:sp>
        <p:nvSpPr>
          <p:cNvPr id="330" name="Google Shape;330;p49"/>
          <p:cNvSpPr/>
          <p:nvPr/>
        </p:nvSpPr>
        <p:spPr>
          <a:xfrm>
            <a:off x="435825" y="1226125"/>
            <a:ext cx="2336400" cy="3963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dk1"/>
                </a:solidFill>
              </a:rPr>
              <a:t>Input Window 1</a:t>
            </a:r>
            <a:endParaRPr sz="1600" b="1">
              <a:solidFill>
                <a:schemeClr val="dk1"/>
              </a:solidFill>
            </a:endParaRPr>
          </a:p>
        </p:txBody>
      </p:sp>
      <p:sp>
        <p:nvSpPr>
          <p:cNvPr id="331" name="Google Shape;331;p49"/>
          <p:cNvSpPr/>
          <p:nvPr/>
        </p:nvSpPr>
        <p:spPr>
          <a:xfrm>
            <a:off x="2772300" y="1261500"/>
            <a:ext cx="771300" cy="347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rgbClr val="980000"/>
                </a:solidFill>
              </a:rPr>
              <a:t>Pred 1</a:t>
            </a:r>
            <a:endParaRPr b="1">
              <a:solidFill>
                <a:srgbClr val="980000"/>
              </a:solidFill>
            </a:endParaRPr>
          </a:p>
        </p:txBody>
      </p:sp>
      <p:sp>
        <p:nvSpPr>
          <p:cNvPr id="332" name="Google Shape;332;p49"/>
          <p:cNvSpPr/>
          <p:nvPr/>
        </p:nvSpPr>
        <p:spPr>
          <a:xfrm>
            <a:off x="1214725" y="1665675"/>
            <a:ext cx="2336400" cy="3963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dk1"/>
                </a:solidFill>
              </a:rPr>
              <a:t>Input Window 2</a:t>
            </a:r>
            <a:endParaRPr sz="1600" b="1">
              <a:solidFill>
                <a:schemeClr val="dk1"/>
              </a:solidFill>
            </a:endParaRPr>
          </a:p>
        </p:txBody>
      </p:sp>
      <p:sp>
        <p:nvSpPr>
          <p:cNvPr id="333" name="Google Shape;333;p49"/>
          <p:cNvSpPr/>
          <p:nvPr/>
        </p:nvSpPr>
        <p:spPr>
          <a:xfrm>
            <a:off x="3570475" y="1674738"/>
            <a:ext cx="771300" cy="347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rgbClr val="980000"/>
                </a:solidFill>
              </a:rPr>
              <a:t>Pred 2</a:t>
            </a:r>
            <a:endParaRPr b="1">
              <a:solidFill>
                <a:srgbClr val="980000"/>
              </a:solidFill>
            </a:endParaRPr>
          </a:p>
        </p:txBody>
      </p:sp>
      <p:sp>
        <p:nvSpPr>
          <p:cNvPr id="334" name="Google Shape;334;p49"/>
          <p:cNvSpPr/>
          <p:nvPr/>
        </p:nvSpPr>
        <p:spPr>
          <a:xfrm>
            <a:off x="1989750" y="2068875"/>
            <a:ext cx="2336400" cy="3477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dk1"/>
                </a:solidFill>
              </a:rPr>
              <a:t>Input Window 3</a:t>
            </a:r>
            <a:endParaRPr sz="1600" b="1">
              <a:solidFill>
                <a:schemeClr val="dk1"/>
              </a:solidFill>
            </a:endParaRPr>
          </a:p>
        </p:txBody>
      </p:sp>
      <p:sp>
        <p:nvSpPr>
          <p:cNvPr id="335" name="Google Shape;335;p49"/>
          <p:cNvSpPr/>
          <p:nvPr/>
        </p:nvSpPr>
        <p:spPr>
          <a:xfrm>
            <a:off x="4329950" y="2044575"/>
            <a:ext cx="771300" cy="347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rgbClr val="980000"/>
                </a:solidFill>
              </a:rPr>
              <a:t>Pred 3</a:t>
            </a:r>
            <a:endParaRPr b="1">
              <a:solidFill>
                <a:srgbClr val="980000"/>
              </a:solidFill>
            </a:endParaRPr>
          </a:p>
        </p:txBody>
      </p:sp>
      <p:graphicFrame>
        <p:nvGraphicFramePr>
          <p:cNvPr id="336" name="Google Shape;336;p49"/>
          <p:cNvGraphicFramePr/>
          <p:nvPr/>
        </p:nvGraphicFramePr>
        <p:xfrm>
          <a:off x="2772375" y="2638225"/>
          <a:ext cx="2336400" cy="396300"/>
        </p:xfrm>
        <a:graphic>
          <a:graphicData uri="http://schemas.openxmlformats.org/drawingml/2006/table">
            <a:tbl>
              <a:tblPr>
                <a:noFill/>
                <a:tableStyleId>{E7E93BD2-9C0A-406D-8F7D-E7EDDB924339}</a:tableStyleId>
              </a:tblPr>
              <a:tblGrid>
                <a:gridCol w="778800">
                  <a:extLst>
                    <a:ext uri="{9D8B030D-6E8A-4147-A177-3AD203B41FA5}">
                      <a16:colId xmlns:a16="http://schemas.microsoft.com/office/drawing/2014/main" val="20000"/>
                    </a:ext>
                  </a:extLst>
                </a:gridCol>
                <a:gridCol w="778800">
                  <a:extLst>
                    <a:ext uri="{9D8B030D-6E8A-4147-A177-3AD203B41FA5}">
                      <a16:colId xmlns:a16="http://schemas.microsoft.com/office/drawing/2014/main" val="20001"/>
                    </a:ext>
                  </a:extLst>
                </a:gridCol>
                <a:gridCol w="778800">
                  <a:extLst>
                    <a:ext uri="{9D8B030D-6E8A-4147-A177-3AD203B41FA5}">
                      <a16:colId xmlns:a16="http://schemas.microsoft.com/office/drawing/2014/main" val="20002"/>
                    </a:ext>
                  </a:extLst>
                </a:gridCol>
              </a:tblGrid>
              <a:tr h="396300">
                <a:tc>
                  <a:txBody>
                    <a:bodyPr/>
                    <a:lstStyle/>
                    <a:p>
                      <a:pPr marL="0" lvl="0" indent="0" algn="l" rtl="0">
                        <a:spcBef>
                          <a:spcPts val="0"/>
                        </a:spcBef>
                        <a:spcAft>
                          <a:spcPts val="0"/>
                        </a:spcAft>
                        <a:buNone/>
                      </a:pPr>
                      <a:r>
                        <a:rPr lang="en-GB"/>
                        <a:t>Error 1</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t>Error 2</a:t>
                      </a:r>
                      <a:endParaRPr/>
                    </a:p>
                  </a:txBody>
                  <a:tcPr marL="91425" marR="91425" marT="91425" marB="91425">
                    <a:solidFill>
                      <a:srgbClr val="F4CCCC"/>
                    </a:solidFill>
                  </a:tcPr>
                </a:tc>
                <a:tc>
                  <a:txBody>
                    <a:bodyPr/>
                    <a:lstStyle/>
                    <a:p>
                      <a:pPr marL="0" lvl="0" indent="0" algn="l" rtl="0">
                        <a:spcBef>
                          <a:spcPts val="0"/>
                        </a:spcBef>
                        <a:spcAft>
                          <a:spcPts val="0"/>
                        </a:spcAft>
                        <a:buNone/>
                      </a:pPr>
                      <a:r>
                        <a:rPr lang="en-GB">
                          <a:solidFill>
                            <a:schemeClr val="dk1"/>
                          </a:solidFill>
                        </a:rPr>
                        <a:t>Error 2</a:t>
                      </a:r>
                      <a:endParaRPr/>
                    </a:p>
                  </a:txBody>
                  <a:tcPr marL="91425" marR="91425" marT="91425" marB="91425">
                    <a:solidFill>
                      <a:srgbClr val="F4CCCC"/>
                    </a:solidFill>
                  </a:tcPr>
                </a:tc>
                <a:extLst>
                  <a:ext uri="{0D108BD9-81ED-4DB2-BD59-A6C34878D82A}">
                    <a16:rowId xmlns:a16="http://schemas.microsoft.com/office/drawing/2014/main" val="10000"/>
                  </a:ext>
                </a:extLst>
              </a:tr>
            </a:tbl>
          </a:graphicData>
        </a:graphic>
      </p:graphicFrame>
      <p:cxnSp>
        <p:nvCxnSpPr>
          <p:cNvPr id="337" name="Google Shape;337;p49"/>
          <p:cNvCxnSpPr/>
          <p:nvPr/>
        </p:nvCxnSpPr>
        <p:spPr>
          <a:xfrm>
            <a:off x="3163350" y="1625775"/>
            <a:ext cx="900" cy="1086300"/>
          </a:xfrm>
          <a:prstGeom prst="straightConnector1">
            <a:avLst/>
          </a:prstGeom>
          <a:noFill/>
          <a:ln w="28575" cap="flat" cmpd="sng">
            <a:solidFill>
              <a:srgbClr val="980000"/>
            </a:solidFill>
            <a:prstDash val="solid"/>
            <a:round/>
            <a:headEnd type="none" w="med" len="med"/>
            <a:tailEnd type="triangle" w="med" len="med"/>
          </a:ln>
        </p:spPr>
      </p:cxnSp>
      <p:cxnSp>
        <p:nvCxnSpPr>
          <p:cNvPr id="338" name="Google Shape;338;p49"/>
          <p:cNvCxnSpPr/>
          <p:nvPr/>
        </p:nvCxnSpPr>
        <p:spPr>
          <a:xfrm>
            <a:off x="3947250" y="2048700"/>
            <a:ext cx="10800" cy="663300"/>
          </a:xfrm>
          <a:prstGeom prst="straightConnector1">
            <a:avLst/>
          </a:prstGeom>
          <a:noFill/>
          <a:ln w="28575" cap="flat" cmpd="sng">
            <a:solidFill>
              <a:srgbClr val="980000"/>
            </a:solidFill>
            <a:prstDash val="solid"/>
            <a:round/>
            <a:headEnd type="none" w="med" len="med"/>
            <a:tailEnd type="triangle" w="med" len="med"/>
          </a:ln>
        </p:spPr>
      </p:cxnSp>
      <p:cxnSp>
        <p:nvCxnSpPr>
          <p:cNvPr id="339" name="Google Shape;339;p49"/>
          <p:cNvCxnSpPr>
            <a:stCxn id="335" idx="2"/>
          </p:cNvCxnSpPr>
          <p:nvPr/>
        </p:nvCxnSpPr>
        <p:spPr>
          <a:xfrm flipH="1">
            <a:off x="4708400" y="2392275"/>
            <a:ext cx="7200" cy="309000"/>
          </a:xfrm>
          <a:prstGeom prst="straightConnector1">
            <a:avLst/>
          </a:prstGeom>
          <a:noFill/>
          <a:ln w="28575" cap="flat" cmpd="sng">
            <a:solidFill>
              <a:srgbClr val="980000"/>
            </a:solidFill>
            <a:prstDash val="solid"/>
            <a:round/>
            <a:headEnd type="none" w="med" len="med"/>
            <a:tailEnd type="triangle" w="med" len="med"/>
          </a:ln>
        </p:spPr>
      </p:cxnSp>
      <p:sp>
        <p:nvSpPr>
          <p:cNvPr id="340" name="Google Shape;340;p49"/>
          <p:cNvSpPr txBox="1"/>
          <p:nvPr/>
        </p:nvSpPr>
        <p:spPr>
          <a:xfrm>
            <a:off x="1507875" y="2630725"/>
            <a:ext cx="12645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a:t>Error Series:</a:t>
            </a:r>
            <a:endParaRPr/>
          </a:p>
        </p:txBody>
      </p:sp>
      <p:sp>
        <p:nvSpPr>
          <p:cNvPr id="341" name="Google Shape;341;p49"/>
          <p:cNvSpPr/>
          <p:nvPr/>
        </p:nvSpPr>
        <p:spPr>
          <a:xfrm>
            <a:off x="435825" y="3218775"/>
            <a:ext cx="2336400" cy="396300"/>
          </a:xfrm>
          <a:prstGeom prst="rect">
            <a:avLst/>
          </a:prstGeom>
          <a:solidFill>
            <a:srgbClr val="C9DAF8"/>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dk1"/>
                </a:solidFill>
              </a:rPr>
              <a:t>Input Window 1</a:t>
            </a:r>
            <a:endParaRPr sz="1600" b="1">
              <a:solidFill>
                <a:schemeClr val="dk1"/>
              </a:solidFill>
            </a:endParaRPr>
          </a:p>
        </p:txBody>
      </p:sp>
      <p:sp>
        <p:nvSpPr>
          <p:cNvPr id="342" name="Google Shape;342;p49"/>
          <p:cNvSpPr/>
          <p:nvPr/>
        </p:nvSpPr>
        <p:spPr>
          <a:xfrm>
            <a:off x="2772225" y="3218775"/>
            <a:ext cx="771300" cy="396300"/>
          </a:xfrm>
          <a:prstGeom prst="rect">
            <a:avLst/>
          </a:prstGeom>
          <a:solidFill>
            <a:srgbClr val="F4CCCC"/>
          </a:solid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dk1"/>
                </a:solidFill>
              </a:rPr>
              <a:t>Error 1</a:t>
            </a:r>
            <a:endParaRPr b="1">
              <a:solidFill>
                <a:schemeClr val="dk1"/>
              </a:solidFill>
            </a:endParaRPr>
          </a:p>
        </p:txBody>
      </p:sp>
      <p:sp>
        <p:nvSpPr>
          <p:cNvPr id="343" name="Google Shape;343;p49"/>
          <p:cNvSpPr/>
          <p:nvPr/>
        </p:nvSpPr>
        <p:spPr>
          <a:xfrm>
            <a:off x="435825" y="3615075"/>
            <a:ext cx="2336400" cy="396300"/>
          </a:xfrm>
          <a:prstGeom prst="rect">
            <a:avLst/>
          </a:prstGeom>
          <a:solidFill>
            <a:srgbClr val="C9DAF8"/>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dk1"/>
                </a:solidFill>
              </a:rPr>
              <a:t>Input Window 2</a:t>
            </a:r>
            <a:endParaRPr sz="1600" b="1">
              <a:solidFill>
                <a:schemeClr val="dk1"/>
              </a:solidFill>
            </a:endParaRPr>
          </a:p>
        </p:txBody>
      </p:sp>
      <p:sp>
        <p:nvSpPr>
          <p:cNvPr id="344" name="Google Shape;344;p49"/>
          <p:cNvSpPr/>
          <p:nvPr/>
        </p:nvSpPr>
        <p:spPr>
          <a:xfrm>
            <a:off x="2772225" y="3615075"/>
            <a:ext cx="771300" cy="396300"/>
          </a:xfrm>
          <a:prstGeom prst="rect">
            <a:avLst/>
          </a:prstGeom>
          <a:solidFill>
            <a:srgbClr val="F4CCCC"/>
          </a:solid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dk1"/>
                </a:solidFill>
              </a:rPr>
              <a:t>Error 2</a:t>
            </a:r>
            <a:endParaRPr b="1">
              <a:solidFill>
                <a:schemeClr val="dk1"/>
              </a:solidFill>
            </a:endParaRPr>
          </a:p>
        </p:txBody>
      </p:sp>
      <p:sp>
        <p:nvSpPr>
          <p:cNvPr id="345" name="Google Shape;345;p49"/>
          <p:cNvSpPr/>
          <p:nvPr/>
        </p:nvSpPr>
        <p:spPr>
          <a:xfrm>
            <a:off x="435825" y="4011375"/>
            <a:ext cx="2336400" cy="396300"/>
          </a:xfrm>
          <a:prstGeom prst="rect">
            <a:avLst/>
          </a:prstGeom>
          <a:solidFill>
            <a:srgbClr val="C9DAF8"/>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dk1"/>
                </a:solidFill>
              </a:rPr>
              <a:t>Input Window 3</a:t>
            </a:r>
            <a:endParaRPr sz="1600" b="1">
              <a:solidFill>
                <a:schemeClr val="dk1"/>
              </a:solidFill>
            </a:endParaRPr>
          </a:p>
        </p:txBody>
      </p:sp>
      <p:sp>
        <p:nvSpPr>
          <p:cNvPr id="346" name="Google Shape;346;p49"/>
          <p:cNvSpPr/>
          <p:nvPr/>
        </p:nvSpPr>
        <p:spPr>
          <a:xfrm>
            <a:off x="2772225" y="4011375"/>
            <a:ext cx="771300" cy="396300"/>
          </a:xfrm>
          <a:prstGeom prst="rect">
            <a:avLst/>
          </a:prstGeom>
          <a:solidFill>
            <a:srgbClr val="F4CCCC"/>
          </a:solid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dk1"/>
                </a:solidFill>
              </a:rPr>
              <a:t>Error 3</a:t>
            </a:r>
            <a:endParaRPr b="1">
              <a:solidFill>
                <a:schemeClr val="dk1"/>
              </a:solidFill>
            </a:endParaRPr>
          </a:p>
        </p:txBody>
      </p:sp>
      <p:sp>
        <p:nvSpPr>
          <p:cNvPr id="347" name="Google Shape;347;p49"/>
          <p:cNvSpPr/>
          <p:nvPr/>
        </p:nvSpPr>
        <p:spPr>
          <a:xfrm>
            <a:off x="3947250" y="3158600"/>
            <a:ext cx="1161540" cy="1309284"/>
          </a:xfrm>
          <a:prstGeom prst="cloud">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Model to Predict Error </a:t>
            </a:r>
            <a:endParaRPr/>
          </a:p>
        </p:txBody>
      </p:sp>
      <p:sp>
        <p:nvSpPr>
          <p:cNvPr id="348" name="Google Shape;348;p49"/>
          <p:cNvSpPr/>
          <p:nvPr/>
        </p:nvSpPr>
        <p:spPr>
          <a:xfrm>
            <a:off x="3582210" y="3658725"/>
            <a:ext cx="367800" cy="309000"/>
          </a:xfrm>
          <a:prstGeom prst="rightArrow">
            <a:avLst>
              <a:gd name="adj1" fmla="val 50000"/>
              <a:gd name="adj2" fmla="val 50000"/>
            </a:avLst>
          </a:prstGeom>
          <a:solidFill>
            <a:srgbClr val="93C47D"/>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 name="Google Shape;349;p49"/>
          <p:cNvCxnSpPr/>
          <p:nvPr/>
        </p:nvCxnSpPr>
        <p:spPr>
          <a:xfrm flipH="1">
            <a:off x="5178225" y="862525"/>
            <a:ext cx="32700" cy="3664500"/>
          </a:xfrm>
          <a:prstGeom prst="straightConnector1">
            <a:avLst/>
          </a:prstGeom>
          <a:noFill/>
          <a:ln w="9525" cap="flat" cmpd="sng">
            <a:solidFill>
              <a:schemeClr val="dk1"/>
            </a:solidFill>
            <a:prstDash val="solid"/>
            <a:round/>
            <a:headEnd type="none" w="med" len="med"/>
            <a:tailEnd type="none" w="med" len="med"/>
          </a:ln>
        </p:spPr>
      </p:cxnSp>
      <p:sp>
        <p:nvSpPr>
          <p:cNvPr id="350" name="Google Shape;350;p49"/>
          <p:cNvSpPr txBox="1"/>
          <p:nvPr/>
        </p:nvSpPr>
        <p:spPr>
          <a:xfrm>
            <a:off x="1399525" y="767925"/>
            <a:ext cx="25554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900" b="1" u="sng"/>
              <a:t>Training</a:t>
            </a:r>
            <a:endParaRPr sz="1900" b="1" u="sng"/>
          </a:p>
        </p:txBody>
      </p:sp>
      <p:cxnSp>
        <p:nvCxnSpPr>
          <p:cNvPr id="351" name="Google Shape;351;p49"/>
          <p:cNvCxnSpPr/>
          <p:nvPr/>
        </p:nvCxnSpPr>
        <p:spPr>
          <a:xfrm rot="10800000" flipH="1">
            <a:off x="216900" y="862525"/>
            <a:ext cx="8710200" cy="24000"/>
          </a:xfrm>
          <a:prstGeom prst="straightConnector1">
            <a:avLst/>
          </a:prstGeom>
          <a:noFill/>
          <a:ln w="9525" cap="flat" cmpd="sng">
            <a:solidFill>
              <a:schemeClr val="dk1"/>
            </a:solidFill>
            <a:prstDash val="solid"/>
            <a:round/>
            <a:headEnd type="none" w="med" len="med"/>
            <a:tailEnd type="none" w="med" len="med"/>
          </a:ln>
        </p:spPr>
      </p:cxnSp>
      <p:sp>
        <p:nvSpPr>
          <p:cNvPr id="352" name="Google Shape;352;p49"/>
          <p:cNvSpPr txBox="1"/>
          <p:nvPr/>
        </p:nvSpPr>
        <p:spPr>
          <a:xfrm>
            <a:off x="5728525" y="767925"/>
            <a:ext cx="25554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900" b="1" u="sng"/>
              <a:t>Forecasting</a:t>
            </a:r>
            <a:endParaRPr sz="1900" b="1" u="sng"/>
          </a:p>
        </p:txBody>
      </p:sp>
      <p:sp>
        <p:nvSpPr>
          <p:cNvPr id="353" name="Google Shape;353;p49"/>
          <p:cNvSpPr/>
          <p:nvPr/>
        </p:nvSpPr>
        <p:spPr>
          <a:xfrm>
            <a:off x="6166100" y="1401338"/>
            <a:ext cx="1787100" cy="537000"/>
          </a:xfrm>
          <a:prstGeom prst="rect">
            <a:avLst/>
          </a:prstGeom>
          <a:solidFill>
            <a:srgbClr val="C9DAF8"/>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dk1"/>
                </a:solidFill>
              </a:rPr>
              <a:t>Input Window</a:t>
            </a:r>
            <a:endParaRPr sz="1600" b="1">
              <a:solidFill>
                <a:schemeClr val="dk1"/>
              </a:solidFill>
            </a:endParaRPr>
          </a:p>
          <a:p>
            <a:pPr marL="0" lvl="0" indent="0" algn="ctr" rtl="0">
              <a:spcBef>
                <a:spcPts val="0"/>
              </a:spcBef>
              <a:spcAft>
                <a:spcPts val="0"/>
              </a:spcAft>
              <a:buNone/>
            </a:pPr>
            <a:r>
              <a:rPr lang="en-GB" sz="1600">
                <a:solidFill>
                  <a:schemeClr val="dk1"/>
                </a:solidFill>
              </a:rPr>
              <a:t>from time </a:t>
            </a:r>
            <a:r>
              <a:rPr lang="en-GB" sz="1600" b="1">
                <a:solidFill>
                  <a:schemeClr val="dk1"/>
                </a:solidFill>
              </a:rPr>
              <a:t>t-2 to t</a:t>
            </a:r>
            <a:endParaRPr sz="1600" b="1">
              <a:solidFill>
                <a:schemeClr val="dk1"/>
              </a:solidFill>
            </a:endParaRPr>
          </a:p>
        </p:txBody>
      </p:sp>
      <p:sp>
        <p:nvSpPr>
          <p:cNvPr id="354" name="Google Shape;354;p49"/>
          <p:cNvSpPr/>
          <p:nvPr/>
        </p:nvSpPr>
        <p:spPr>
          <a:xfrm>
            <a:off x="7343625" y="2597875"/>
            <a:ext cx="1666200" cy="477000"/>
          </a:xfrm>
          <a:prstGeom prst="rect">
            <a:avLst/>
          </a:prstGeom>
          <a:solidFill>
            <a:srgbClr val="F4CCCC"/>
          </a:solid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dk1"/>
                </a:solidFill>
              </a:rPr>
              <a:t>Error Prediction for t+1</a:t>
            </a:r>
            <a:endParaRPr b="1">
              <a:solidFill>
                <a:schemeClr val="dk1"/>
              </a:solidFill>
            </a:endParaRPr>
          </a:p>
        </p:txBody>
      </p:sp>
      <p:sp>
        <p:nvSpPr>
          <p:cNvPr id="355" name="Google Shape;355;p49"/>
          <p:cNvSpPr/>
          <p:nvPr/>
        </p:nvSpPr>
        <p:spPr>
          <a:xfrm>
            <a:off x="5313250" y="2597875"/>
            <a:ext cx="1896900" cy="477000"/>
          </a:xfrm>
          <a:prstGeom prst="rect">
            <a:avLst/>
          </a:prstGeom>
          <a:solidFill>
            <a:srgbClr val="A4C2F4"/>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980000"/>
                </a:solidFill>
              </a:rPr>
              <a:t>Baseline Prediction for t+1</a:t>
            </a:r>
            <a:endParaRPr b="1">
              <a:solidFill>
                <a:srgbClr val="980000"/>
              </a:solidFill>
            </a:endParaRPr>
          </a:p>
        </p:txBody>
      </p:sp>
      <p:sp>
        <p:nvSpPr>
          <p:cNvPr id="356" name="Google Shape;356;p49"/>
          <p:cNvSpPr/>
          <p:nvPr/>
        </p:nvSpPr>
        <p:spPr>
          <a:xfrm rot="3425907">
            <a:off x="7370067" y="2189250"/>
            <a:ext cx="689253" cy="194800"/>
          </a:xfrm>
          <a:prstGeom prst="rightArrow">
            <a:avLst>
              <a:gd name="adj1" fmla="val 50000"/>
              <a:gd name="adj2" fmla="val 125526"/>
            </a:avLst>
          </a:prstGeom>
          <a:solidFill>
            <a:srgbClr val="93C47D"/>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9"/>
          <p:cNvSpPr/>
          <p:nvPr/>
        </p:nvSpPr>
        <p:spPr>
          <a:xfrm rot="7149236">
            <a:off x="5932733" y="2189289"/>
            <a:ext cx="689099" cy="194733"/>
          </a:xfrm>
          <a:prstGeom prst="rightArrow">
            <a:avLst>
              <a:gd name="adj1" fmla="val 50000"/>
              <a:gd name="adj2" fmla="val 125526"/>
            </a:avLst>
          </a:prstGeom>
          <a:solidFill>
            <a:srgbClr val="6D9EEB"/>
          </a:solid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9"/>
          <p:cNvSpPr txBox="1"/>
          <p:nvPr/>
        </p:nvSpPr>
        <p:spPr>
          <a:xfrm>
            <a:off x="5302575" y="1827080"/>
            <a:ext cx="8952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Baseline</a:t>
            </a:r>
            <a:endParaRPr/>
          </a:p>
          <a:p>
            <a:pPr marL="0" lvl="0" indent="0" algn="ctr" rtl="0">
              <a:spcBef>
                <a:spcPts val="0"/>
              </a:spcBef>
              <a:spcAft>
                <a:spcPts val="0"/>
              </a:spcAft>
              <a:buNone/>
            </a:pPr>
            <a:r>
              <a:rPr lang="en-GB"/>
              <a:t>LSTNet Model</a:t>
            </a:r>
            <a:endParaRPr/>
          </a:p>
        </p:txBody>
      </p:sp>
      <p:sp>
        <p:nvSpPr>
          <p:cNvPr id="359" name="Google Shape;359;p49"/>
          <p:cNvSpPr txBox="1"/>
          <p:nvPr/>
        </p:nvSpPr>
        <p:spPr>
          <a:xfrm>
            <a:off x="7838938" y="1827075"/>
            <a:ext cx="895200" cy="83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Error </a:t>
            </a:r>
            <a:endParaRPr/>
          </a:p>
          <a:p>
            <a:pPr marL="0" lvl="0" indent="0" algn="ctr" rtl="0">
              <a:spcBef>
                <a:spcPts val="0"/>
              </a:spcBef>
              <a:spcAft>
                <a:spcPts val="0"/>
              </a:spcAft>
              <a:buNone/>
            </a:pPr>
            <a:r>
              <a:rPr lang="en-GB"/>
              <a:t>LSTNet Model</a:t>
            </a:r>
            <a:endParaRPr/>
          </a:p>
        </p:txBody>
      </p:sp>
      <p:sp>
        <p:nvSpPr>
          <p:cNvPr id="360" name="Google Shape;360;p49"/>
          <p:cNvSpPr/>
          <p:nvPr/>
        </p:nvSpPr>
        <p:spPr>
          <a:xfrm rot="7615786">
            <a:off x="7283372" y="3353160"/>
            <a:ext cx="689040" cy="195000"/>
          </a:xfrm>
          <a:prstGeom prst="rightArrow">
            <a:avLst>
              <a:gd name="adj1" fmla="val 50000"/>
              <a:gd name="adj2" fmla="val 125526"/>
            </a:avLst>
          </a:prstGeom>
          <a:solidFill>
            <a:srgbClr val="93C47D"/>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9"/>
          <p:cNvSpPr/>
          <p:nvPr/>
        </p:nvSpPr>
        <p:spPr>
          <a:xfrm rot="3249471">
            <a:off x="6019917" y="3319588"/>
            <a:ext cx="689091" cy="194671"/>
          </a:xfrm>
          <a:prstGeom prst="rightArrow">
            <a:avLst>
              <a:gd name="adj1" fmla="val 50000"/>
              <a:gd name="adj2" fmla="val 125526"/>
            </a:avLst>
          </a:prstGeom>
          <a:solidFill>
            <a:srgbClr val="6D9EEB"/>
          </a:solid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9"/>
          <p:cNvSpPr/>
          <p:nvPr/>
        </p:nvSpPr>
        <p:spPr>
          <a:xfrm>
            <a:off x="5773625" y="3758975"/>
            <a:ext cx="2699700" cy="615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b="1">
                <a:solidFill>
                  <a:schemeClr val="dk1"/>
                </a:solidFill>
              </a:rPr>
              <a:t>Rectified Prediction for t+1</a:t>
            </a:r>
            <a:endParaRPr sz="1900" b="1">
              <a:solidFill>
                <a:schemeClr val="dk1"/>
              </a:solidFill>
            </a:endParaRPr>
          </a:p>
        </p:txBody>
      </p:sp>
      <p:sp>
        <p:nvSpPr>
          <p:cNvPr id="363" name="Google Shape;363;p49"/>
          <p:cNvSpPr txBox="1"/>
          <p:nvPr/>
        </p:nvSpPr>
        <p:spPr>
          <a:xfrm>
            <a:off x="6557863" y="3119738"/>
            <a:ext cx="8952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200"/>
              <a:t>+</a:t>
            </a:r>
            <a:endParaRPr sz="3200"/>
          </a:p>
        </p:txBody>
      </p:sp>
      <p:sp>
        <p:nvSpPr>
          <p:cNvPr id="364" name="Google Shape;364;p49"/>
          <p:cNvSpPr txBox="1"/>
          <p:nvPr/>
        </p:nvSpPr>
        <p:spPr>
          <a:xfrm rot="-5400000">
            <a:off x="-688425" y="1525338"/>
            <a:ext cx="18054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b="1"/>
              <a:t>One-Step Ahead Forecast </a:t>
            </a:r>
            <a:endParaRPr sz="1500"/>
          </a:p>
        </p:txBody>
      </p:sp>
      <p:graphicFrame>
        <p:nvGraphicFramePr>
          <p:cNvPr id="365" name="Google Shape;365;p49"/>
          <p:cNvGraphicFramePr/>
          <p:nvPr/>
        </p:nvGraphicFramePr>
        <p:xfrm>
          <a:off x="458025" y="2348613"/>
          <a:ext cx="4628550" cy="396300"/>
        </p:xfrm>
        <a:graphic>
          <a:graphicData uri="http://schemas.openxmlformats.org/drawingml/2006/table">
            <a:tbl>
              <a:tblPr>
                <a:noFill/>
                <a:tableStyleId>{E7E93BD2-9C0A-406D-8F7D-E7EDDB924339}</a:tableStyleId>
              </a:tblPr>
              <a:tblGrid>
                <a:gridCol w="771425">
                  <a:extLst>
                    <a:ext uri="{9D8B030D-6E8A-4147-A177-3AD203B41FA5}">
                      <a16:colId xmlns:a16="http://schemas.microsoft.com/office/drawing/2014/main" val="20000"/>
                    </a:ext>
                  </a:extLst>
                </a:gridCol>
                <a:gridCol w="771425">
                  <a:extLst>
                    <a:ext uri="{9D8B030D-6E8A-4147-A177-3AD203B41FA5}">
                      <a16:colId xmlns:a16="http://schemas.microsoft.com/office/drawing/2014/main" val="20001"/>
                    </a:ext>
                  </a:extLst>
                </a:gridCol>
                <a:gridCol w="771425">
                  <a:extLst>
                    <a:ext uri="{9D8B030D-6E8A-4147-A177-3AD203B41FA5}">
                      <a16:colId xmlns:a16="http://schemas.microsoft.com/office/drawing/2014/main" val="20002"/>
                    </a:ext>
                  </a:extLst>
                </a:gridCol>
                <a:gridCol w="771425">
                  <a:extLst>
                    <a:ext uri="{9D8B030D-6E8A-4147-A177-3AD203B41FA5}">
                      <a16:colId xmlns:a16="http://schemas.microsoft.com/office/drawing/2014/main" val="20003"/>
                    </a:ext>
                  </a:extLst>
                </a:gridCol>
                <a:gridCol w="771425">
                  <a:extLst>
                    <a:ext uri="{9D8B030D-6E8A-4147-A177-3AD203B41FA5}">
                      <a16:colId xmlns:a16="http://schemas.microsoft.com/office/drawing/2014/main" val="20004"/>
                    </a:ext>
                  </a:extLst>
                </a:gridCol>
                <a:gridCol w="771425">
                  <a:extLst>
                    <a:ext uri="{9D8B030D-6E8A-4147-A177-3AD203B41FA5}">
                      <a16:colId xmlns:a16="http://schemas.microsoft.com/office/drawing/2014/main" val="20005"/>
                    </a:ext>
                  </a:extLst>
                </a:gridCol>
              </a:tblGrid>
              <a:tr h="396300">
                <a:tc>
                  <a:txBody>
                    <a:bodyPr/>
                    <a:lstStyle/>
                    <a:p>
                      <a:pPr marL="0" lvl="0" indent="0" algn="ctr" rtl="0">
                        <a:spcBef>
                          <a:spcPts val="0"/>
                        </a:spcBef>
                        <a:spcAft>
                          <a:spcPts val="0"/>
                        </a:spcAft>
                        <a:buNone/>
                      </a:pPr>
                      <a:r>
                        <a:rPr lang="en-GB"/>
                        <a:t>t = 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rPr>
                        <a:t>t = 2</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rPr>
                        <a:t>t = 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rPr>
                        <a:t>t = 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rPr>
                        <a:t>t = 5</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rPr>
                        <a:t>t = 6</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50"/>
          <p:cNvPicPr preferRelativeResize="0"/>
          <p:nvPr/>
        </p:nvPicPr>
        <p:blipFill>
          <a:blip r:embed="rId3">
            <a:alphaModFix/>
          </a:blip>
          <a:stretch>
            <a:fillRect/>
          </a:stretch>
        </p:blipFill>
        <p:spPr>
          <a:xfrm>
            <a:off x="1193675" y="1856399"/>
            <a:ext cx="6752131" cy="2675449"/>
          </a:xfrm>
          <a:prstGeom prst="rect">
            <a:avLst/>
          </a:prstGeom>
          <a:noFill/>
          <a:ln>
            <a:noFill/>
          </a:ln>
        </p:spPr>
      </p:pic>
      <p:sp>
        <p:nvSpPr>
          <p:cNvPr id="371" name="Google Shape;371;p50"/>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2800" b="1">
                <a:solidFill>
                  <a:schemeClr val="dk1"/>
                </a:solidFill>
              </a:rPr>
              <a:t>Rectify </a:t>
            </a:r>
            <a:r>
              <a:rPr lang="en-GB" sz="2800">
                <a:solidFill>
                  <a:schemeClr val="dk1"/>
                </a:solidFill>
              </a:rPr>
              <a:t>Forecast on LSTNet (</a:t>
            </a:r>
            <a:r>
              <a:rPr lang="en-GB" sz="2800" b="1">
                <a:solidFill>
                  <a:schemeClr val="dk1"/>
                </a:solidFill>
              </a:rPr>
              <a:t>1 week</a:t>
            </a:r>
            <a:r>
              <a:rPr lang="en-GB" sz="2800">
                <a:solidFill>
                  <a:schemeClr val="dk1"/>
                </a:solidFill>
              </a:rPr>
              <a:t>)</a:t>
            </a:r>
            <a:endParaRPr sz="2800">
              <a:solidFill>
                <a:schemeClr val="dk1"/>
              </a:solidFill>
            </a:endParaRPr>
          </a:p>
        </p:txBody>
      </p:sp>
      <p:sp>
        <p:nvSpPr>
          <p:cNvPr id="372" name="Google Shape;372;p50"/>
          <p:cNvSpPr txBox="1"/>
          <p:nvPr/>
        </p:nvSpPr>
        <p:spPr>
          <a:xfrm>
            <a:off x="490525" y="867999"/>
            <a:ext cx="8424900" cy="14622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0"/>
              </a:spcBef>
              <a:spcAft>
                <a:spcPts val="0"/>
              </a:spcAft>
              <a:buClr>
                <a:schemeClr val="dk1"/>
              </a:buClr>
              <a:buSzPts val="2000"/>
              <a:buFont typeface="Calibri"/>
              <a:buChar char="●"/>
            </a:pPr>
            <a:r>
              <a:rPr lang="en-GB" sz="2000" b="1">
                <a:solidFill>
                  <a:schemeClr val="dk1"/>
                </a:solidFill>
                <a:latin typeface="Calibri"/>
                <a:ea typeface="Calibri"/>
                <a:cs typeface="Calibri"/>
                <a:sym typeface="Calibri"/>
              </a:rPr>
              <a:t>Better prediction of amplitude for 1st week</a:t>
            </a:r>
            <a:r>
              <a:rPr lang="en-GB" sz="2000">
                <a:solidFill>
                  <a:schemeClr val="dk1"/>
                </a:solidFill>
                <a:latin typeface="Calibri"/>
                <a:ea typeface="Calibri"/>
                <a:cs typeface="Calibri"/>
                <a:sym typeface="Calibri"/>
              </a:rPr>
              <a:t> (lower MAE)</a:t>
            </a:r>
            <a:endParaRPr sz="2000">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For recursive, errors tend to occur at peaks and troughs</a:t>
            </a:r>
            <a:endParaRPr sz="2000">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This is rectified by modelling the errors</a:t>
            </a:r>
            <a:endParaRPr sz="20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2000">
              <a:solidFill>
                <a:schemeClr val="dk1"/>
              </a:solidFill>
              <a:latin typeface="Calibri"/>
              <a:ea typeface="Calibri"/>
              <a:cs typeface="Calibri"/>
              <a:sym typeface="Calibri"/>
            </a:endParaRPr>
          </a:p>
        </p:txBody>
      </p:sp>
      <p:sp>
        <p:nvSpPr>
          <p:cNvPr id="373" name="Google Shape;373;p50"/>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1"/>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2800" b="1">
                <a:solidFill>
                  <a:schemeClr val="dk1"/>
                </a:solidFill>
              </a:rPr>
              <a:t>Rectify </a:t>
            </a:r>
            <a:r>
              <a:rPr lang="en-GB" sz="2800">
                <a:solidFill>
                  <a:schemeClr val="dk1"/>
                </a:solidFill>
              </a:rPr>
              <a:t>Forecast on LSTNet (</a:t>
            </a:r>
            <a:r>
              <a:rPr lang="en-GB" sz="2800" b="1">
                <a:solidFill>
                  <a:schemeClr val="dk1"/>
                </a:solidFill>
              </a:rPr>
              <a:t>10 weeks</a:t>
            </a:r>
            <a:r>
              <a:rPr lang="en-GB" sz="2800">
                <a:solidFill>
                  <a:schemeClr val="dk1"/>
                </a:solidFill>
              </a:rPr>
              <a:t>)</a:t>
            </a:r>
            <a:endParaRPr sz="2800">
              <a:solidFill>
                <a:schemeClr val="dk1"/>
              </a:solidFill>
            </a:endParaRPr>
          </a:p>
        </p:txBody>
      </p:sp>
      <p:sp>
        <p:nvSpPr>
          <p:cNvPr id="379" name="Google Shape;379;p51"/>
          <p:cNvSpPr txBox="1"/>
          <p:nvPr/>
        </p:nvSpPr>
        <p:spPr>
          <a:xfrm>
            <a:off x="490525" y="867999"/>
            <a:ext cx="8424900" cy="11082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0"/>
              </a:spcBef>
              <a:spcAft>
                <a:spcPts val="0"/>
              </a:spcAft>
              <a:buClr>
                <a:schemeClr val="dk1"/>
              </a:buClr>
              <a:buSzPts val="2000"/>
              <a:buFont typeface="Calibri"/>
              <a:buChar char="●"/>
            </a:pPr>
            <a:r>
              <a:rPr lang="en-GB" sz="2000" b="1">
                <a:solidFill>
                  <a:schemeClr val="dk1"/>
                </a:solidFill>
                <a:latin typeface="Calibri"/>
                <a:ea typeface="Calibri"/>
                <a:cs typeface="Calibri"/>
                <a:sym typeface="Calibri"/>
              </a:rPr>
              <a:t>Better prediction over a longer time horizon</a:t>
            </a:r>
            <a:endParaRPr sz="2000" b="1">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Vanishing amplitude and increasing bias issues were resolved </a:t>
            </a:r>
            <a:endParaRPr sz="20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2000">
              <a:solidFill>
                <a:schemeClr val="dk1"/>
              </a:solidFill>
              <a:latin typeface="Calibri"/>
              <a:ea typeface="Calibri"/>
              <a:cs typeface="Calibri"/>
              <a:sym typeface="Calibri"/>
            </a:endParaRPr>
          </a:p>
        </p:txBody>
      </p:sp>
      <p:sp>
        <p:nvSpPr>
          <p:cNvPr id="380" name="Google Shape;380;p51"/>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pic>
        <p:nvPicPr>
          <p:cNvPr id="381" name="Google Shape;381;p51"/>
          <p:cNvPicPr preferRelativeResize="0"/>
          <p:nvPr/>
        </p:nvPicPr>
        <p:blipFill>
          <a:blip r:embed="rId3">
            <a:alphaModFix/>
          </a:blip>
          <a:stretch>
            <a:fillRect/>
          </a:stretch>
        </p:blipFill>
        <p:spPr>
          <a:xfrm>
            <a:off x="1193675" y="1856402"/>
            <a:ext cx="6743010" cy="26754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Google Shape;386;p52"/>
          <p:cNvPicPr preferRelativeResize="0"/>
          <p:nvPr/>
        </p:nvPicPr>
        <p:blipFill>
          <a:blip r:embed="rId3">
            <a:alphaModFix/>
          </a:blip>
          <a:stretch>
            <a:fillRect/>
          </a:stretch>
        </p:blipFill>
        <p:spPr>
          <a:xfrm>
            <a:off x="1193675" y="1856400"/>
            <a:ext cx="6743000" cy="2671840"/>
          </a:xfrm>
          <a:prstGeom prst="rect">
            <a:avLst/>
          </a:prstGeom>
          <a:noFill/>
          <a:ln>
            <a:noFill/>
          </a:ln>
        </p:spPr>
      </p:pic>
      <p:sp>
        <p:nvSpPr>
          <p:cNvPr id="387" name="Google Shape;387;p52"/>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2800" b="1">
                <a:solidFill>
                  <a:schemeClr val="dk1"/>
                </a:solidFill>
              </a:rPr>
              <a:t>Rectify </a:t>
            </a:r>
            <a:r>
              <a:rPr lang="en-GB" sz="2800">
                <a:solidFill>
                  <a:schemeClr val="dk1"/>
                </a:solidFill>
              </a:rPr>
              <a:t>Forecast on LSTNet (</a:t>
            </a:r>
            <a:r>
              <a:rPr lang="en-GB" sz="2800" b="1">
                <a:solidFill>
                  <a:schemeClr val="dk1"/>
                </a:solidFill>
              </a:rPr>
              <a:t>10th week</a:t>
            </a:r>
            <a:r>
              <a:rPr lang="en-GB" sz="2800">
                <a:solidFill>
                  <a:schemeClr val="dk1"/>
                </a:solidFill>
              </a:rPr>
              <a:t>)</a:t>
            </a:r>
            <a:endParaRPr sz="2800">
              <a:solidFill>
                <a:schemeClr val="dk1"/>
              </a:solidFill>
            </a:endParaRPr>
          </a:p>
        </p:txBody>
      </p:sp>
      <p:sp>
        <p:nvSpPr>
          <p:cNvPr id="388" name="Google Shape;388;p52"/>
          <p:cNvSpPr txBox="1"/>
          <p:nvPr/>
        </p:nvSpPr>
        <p:spPr>
          <a:xfrm>
            <a:off x="490525" y="867999"/>
            <a:ext cx="8424900" cy="11082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0"/>
              </a:spcBef>
              <a:spcAft>
                <a:spcPts val="0"/>
              </a:spcAft>
              <a:buClr>
                <a:schemeClr val="dk1"/>
              </a:buClr>
              <a:buSzPts val="2000"/>
              <a:buFont typeface="Calibri"/>
              <a:buChar char="●"/>
            </a:pPr>
            <a:r>
              <a:rPr lang="en-GB" sz="2000" b="1">
                <a:solidFill>
                  <a:schemeClr val="dk1"/>
                </a:solidFill>
                <a:latin typeface="Calibri"/>
                <a:ea typeface="Calibri"/>
                <a:cs typeface="Calibri"/>
                <a:sym typeface="Calibri"/>
              </a:rPr>
              <a:t>Good prediction of amplitude and phase even on the 10th week</a:t>
            </a:r>
            <a:endParaRPr sz="2000">
              <a:solidFill>
                <a:schemeClr val="dk1"/>
              </a:solidFill>
              <a:latin typeface="Calibri"/>
              <a:ea typeface="Calibri"/>
              <a:cs typeface="Calibri"/>
              <a:sym typeface="Calibri"/>
            </a:endParaRPr>
          </a:p>
          <a:p>
            <a:pPr marL="914400" lvl="1"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MAE reduced by half </a:t>
            </a:r>
            <a:endParaRPr sz="20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2000">
              <a:solidFill>
                <a:schemeClr val="dk1"/>
              </a:solidFill>
              <a:latin typeface="Calibri"/>
              <a:ea typeface="Calibri"/>
              <a:cs typeface="Calibri"/>
              <a:sym typeface="Calibri"/>
            </a:endParaRPr>
          </a:p>
        </p:txBody>
      </p:sp>
      <p:sp>
        <p:nvSpPr>
          <p:cNvPr id="389" name="Google Shape;389;p52"/>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3"/>
          <p:cNvSpPr txBox="1">
            <a:spLocks noGrp="1"/>
          </p:cNvSpPr>
          <p:nvPr>
            <p:ph type="ctrTitle"/>
          </p:nvPr>
        </p:nvSpPr>
        <p:spPr>
          <a:xfrm>
            <a:off x="557199" y="1280150"/>
            <a:ext cx="8314200" cy="1102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6000"/>
              <a:buFont typeface="Arial"/>
              <a:buNone/>
            </a:pPr>
            <a:r>
              <a:rPr lang="en-GB" sz="4000" b="1"/>
              <a:t>Hyperparameter Tuning</a:t>
            </a:r>
            <a:endParaRPr sz="4000"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4"/>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3200">
                <a:solidFill>
                  <a:schemeClr val="dk1"/>
                </a:solidFill>
              </a:rPr>
              <a:t>LSTN Training (Time data input)</a:t>
            </a:r>
            <a:endParaRPr sz="3200">
              <a:solidFill>
                <a:schemeClr val="dk1"/>
              </a:solidFill>
            </a:endParaRPr>
          </a:p>
        </p:txBody>
      </p:sp>
      <p:sp>
        <p:nvSpPr>
          <p:cNvPr id="400" name="Google Shape;400;p54"/>
          <p:cNvSpPr txBox="1"/>
          <p:nvPr/>
        </p:nvSpPr>
        <p:spPr>
          <a:xfrm>
            <a:off x="490525" y="1026330"/>
            <a:ext cx="8424900" cy="7542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Total trainable parameters = 164 809</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Mean absolute error and loss plotted below</a:t>
            </a:r>
            <a:endParaRPr sz="2000">
              <a:solidFill>
                <a:schemeClr val="dk1"/>
              </a:solidFill>
              <a:latin typeface="Calibri"/>
              <a:ea typeface="Calibri"/>
              <a:cs typeface="Calibri"/>
              <a:sym typeface="Calibri"/>
            </a:endParaRPr>
          </a:p>
        </p:txBody>
      </p:sp>
      <p:sp>
        <p:nvSpPr>
          <p:cNvPr id="401" name="Google Shape;401;p54"/>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pic>
        <p:nvPicPr>
          <p:cNvPr id="402" name="Google Shape;402;p54"/>
          <p:cNvPicPr preferRelativeResize="0"/>
          <p:nvPr/>
        </p:nvPicPr>
        <p:blipFill>
          <a:blip r:embed="rId3">
            <a:alphaModFix/>
          </a:blip>
          <a:stretch>
            <a:fillRect/>
          </a:stretch>
        </p:blipFill>
        <p:spPr>
          <a:xfrm>
            <a:off x="2618050" y="2134525"/>
            <a:ext cx="3721888" cy="2252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5"/>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3200">
                <a:solidFill>
                  <a:schemeClr val="dk1"/>
                </a:solidFill>
              </a:rPr>
              <a:t>LSTN Training (GAF input)</a:t>
            </a:r>
            <a:endParaRPr sz="3200">
              <a:solidFill>
                <a:schemeClr val="dk1"/>
              </a:solidFill>
            </a:endParaRPr>
          </a:p>
        </p:txBody>
      </p:sp>
      <p:sp>
        <p:nvSpPr>
          <p:cNvPr id="408" name="Google Shape;408;p55"/>
          <p:cNvSpPr txBox="1"/>
          <p:nvPr/>
        </p:nvSpPr>
        <p:spPr>
          <a:xfrm>
            <a:off x="490525" y="1026330"/>
            <a:ext cx="8424900" cy="7542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Total trainable parameters = 31.6 million</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Mean absolute error and loss plotted below</a:t>
            </a:r>
            <a:endParaRPr sz="2000">
              <a:solidFill>
                <a:schemeClr val="dk1"/>
              </a:solidFill>
              <a:latin typeface="Calibri"/>
              <a:ea typeface="Calibri"/>
              <a:cs typeface="Calibri"/>
              <a:sym typeface="Calibri"/>
            </a:endParaRPr>
          </a:p>
        </p:txBody>
      </p:sp>
      <p:sp>
        <p:nvSpPr>
          <p:cNvPr id="409" name="Google Shape;409;p55"/>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pic>
        <p:nvPicPr>
          <p:cNvPr id="410" name="Google Shape;410;p55"/>
          <p:cNvPicPr preferRelativeResize="0"/>
          <p:nvPr/>
        </p:nvPicPr>
        <p:blipFill>
          <a:blip r:embed="rId3">
            <a:alphaModFix/>
          </a:blip>
          <a:stretch>
            <a:fillRect/>
          </a:stretch>
        </p:blipFill>
        <p:spPr>
          <a:xfrm>
            <a:off x="2598787" y="2067875"/>
            <a:ext cx="3946425" cy="2322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0"/>
          <p:cNvSpPr txBox="1">
            <a:spLocks noGrp="1"/>
          </p:cNvSpPr>
          <p:nvPr>
            <p:ph type="ctrTitle"/>
          </p:nvPr>
        </p:nvSpPr>
        <p:spPr>
          <a:xfrm>
            <a:off x="557199" y="1280150"/>
            <a:ext cx="8314200" cy="1102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6000"/>
              <a:buFont typeface="Arial"/>
              <a:buNone/>
            </a:pPr>
            <a:r>
              <a:rPr lang="en-GB" sz="4000" b="1"/>
              <a:t>Data Preprocessing</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6"/>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3200">
                <a:solidFill>
                  <a:schemeClr val="dk1"/>
                </a:solidFill>
              </a:rPr>
              <a:t>LSTN Hyperparameter Tuning</a:t>
            </a:r>
            <a:endParaRPr sz="3200">
              <a:solidFill>
                <a:schemeClr val="dk1"/>
              </a:solidFill>
            </a:endParaRPr>
          </a:p>
        </p:txBody>
      </p:sp>
      <p:sp>
        <p:nvSpPr>
          <p:cNvPr id="416" name="Google Shape;416;p56"/>
          <p:cNvSpPr txBox="1"/>
          <p:nvPr/>
        </p:nvSpPr>
        <p:spPr>
          <a:xfrm>
            <a:off x="490525" y="1026330"/>
            <a:ext cx="8424900" cy="18162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Hyperparameter Tuning was conducted for the LSTN model (without skip-GRU layer) using Keras Tuner (Hyperband) through 150 trials.</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The trial with the best validation MAE was used for forecasting</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Improved LSTN model for time series data significantly but GAF data still experiences poor prediction</a:t>
            </a:r>
            <a:endParaRPr sz="2000">
              <a:solidFill>
                <a:schemeClr val="dk1"/>
              </a:solidFill>
              <a:latin typeface="Calibri"/>
              <a:ea typeface="Calibri"/>
              <a:cs typeface="Calibri"/>
              <a:sym typeface="Calibri"/>
            </a:endParaRPr>
          </a:p>
        </p:txBody>
      </p:sp>
      <p:sp>
        <p:nvSpPr>
          <p:cNvPr id="417" name="Google Shape;417;p56"/>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pic>
        <p:nvPicPr>
          <p:cNvPr id="418" name="Google Shape;418;p56"/>
          <p:cNvPicPr preferRelativeResize="0"/>
          <p:nvPr/>
        </p:nvPicPr>
        <p:blipFill rotWithShape="1">
          <a:blip r:embed="rId3">
            <a:alphaModFix/>
          </a:blip>
          <a:srcRect l="19469" t="59234" r="36500" b="21704"/>
          <a:stretch/>
        </p:blipFill>
        <p:spPr>
          <a:xfrm>
            <a:off x="559038" y="2842525"/>
            <a:ext cx="7016174" cy="1708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57"/>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3200">
                <a:solidFill>
                  <a:schemeClr val="dk1"/>
                </a:solidFill>
              </a:rPr>
              <a:t>LSTN Hyperparameter Tuning Results</a:t>
            </a:r>
            <a:endParaRPr sz="3200">
              <a:solidFill>
                <a:schemeClr val="dk1"/>
              </a:solidFill>
            </a:endParaRPr>
          </a:p>
        </p:txBody>
      </p:sp>
      <p:sp>
        <p:nvSpPr>
          <p:cNvPr id="424" name="Google Shape;424;p57"/>
          <p:cNvSpPr txBox="1"/>
          <p:nvPr/>
        </p:nvSpPr>
        <p:spPr>
          <a:xfrm>
            <a:off x="490525" y="1026330"/>
            <a:ext cx="8424900" cy="7542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Test MAE score improved from 62.3 to 42.2 through Hyperparameter tuning. </a:t>
            </a:r>
            <a:endParaRPr sz="2000">
              <a:solidFill>
                <a:schemeClr val="dk1"/>
              </a:solidFill>
              <a:latin typeface="Calibri"/>
              <a:ea typeface="Calibri"/>
              <a:cs typeface="Calibri"/>
              <a:sym typeface="Calibri"/>
            </a:endParaRPr>
          </a:p>
        </p:txBody>
      </p:sp>
      <p:sp>
        <p:nvSpPr>
          <p:cNvPr id="425" name="Google Shape;425;p57"/>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pic>
        <p:nvPicPr>
          <p:cNvPr id="426" name="Google Shape;426;p57"/>
          <p:cNvPicPr preferRelativeResize="0"/>
          <p:nvPr/>
        </p:nvPicPr>
        <p:blipFill>
          <a:blip r:embed="rId3">
            <a:alphaModFix/>
          </a:blip>
          <a:stretch>
            <a:fillRect/>
          </a:stretch>
        </p:blipFill>
        <p:spPr>
          <a:xfrm>
            <a:off x="490525" y="2130450"/>
            <a:ext cx="3844901" cy="2330825"/>
          </a:xfrm>
          <a:prstGeom prst="rect">
            <a:avLst/>
          </a:prstGeom>
          <a:noFill/>
          <a:ln>
            <a:noFill/>
          </a:ln>
        </p:spPr>
      </p:pic>
      <p:pic>
        <p:nvPicPr>
          <p:cNvPr id="427" name="Google Shape;427;p57"/>
          <p:cNvPicPr preferRelativeResize="0"/>
          <p:nvPr/>
        </p:nvPicPr>
        <p:blipFill>
          <a:blip r:embed="rId4">
            <a:alphaModFix/>
          </a:blip>
          <a:stretch>
            <a:fillRect/>
          </a:stretch>
        </p:blipFill>
        <p:spPr>
          <a:xfrm>
            <a:off x="4972850" y="2130458"/>
            <a:ext cx="3844901" cy="2330818"/>
          </a:xfrm>
          <a:prstGeom prst="rect">
            <a:avLst/>
          </a:prstGeom>
          <a:noFill/>
          <a:ln>
            <a:noFill/>
          </a:ln>
        </p:spPr>
      </p:pic>
      <p:sp>
        <p:nvSpPr>
          <p:cNvPr id="428" name="Google Shape;428;p57"/>
          <p:cNvSpPr txBox="1"/>
          <p:nvPr/>
        </p:nvSpPr>
        <p:spPr>
          <a:xfrm>
            <a:off x="1693175" y="1831975"/>
            <a:ext cx="233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t>Baseline Model</a:t>
            </a:r>
            <a:endParaRPr b="1"/>
          </a:p>
        </p:txBody>
      </p:sp>
      <p:sp>
        <p:nvSpPr>
          <p:cNvPr id="429" name="Google Shape;429;p57"/>
          <p:cNvSpPr txBox="1"/>
          <p:nvPr/>
        </p:nvSpPr>
        <p:spPr>
          <a:xfrm>
            <a:off x="5610250" y="1831975"/>
            <a:ext cx="280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t>Hyperparameter Tuned Model</a:t>
            </a:r>
            <a:endParaRPr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8"/>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3200">
                <a:solidFill>
                  <a:schemeClr val="dk1"/>
                </a:solidFill>
              </a:rPr>
              <a:t>LSTN Overview (Baseline)</a:t>
            </a:r>
            <a:endParaRPr sz="3200">
              <a:solidFill>
                <a:schemeClr val="dk1"/>
              </a:solidFill>
            </a:endParaRPr>
          </a:p>
        </p:txBody>
      </p:sp>
      <p:sp>
        <p:nvSpPr>
          <p:cNvPr id="435" name="Google Shape;435;p58"/>
          <p:cNvSpPr txBox="1"/>
          <p:nvPr/>
        </p:nvSpPr>
        <p:spPr>
          <a:xfrm>
            <a:off x="3776150" y="868000"/>
            <a:ext cx="5367900" cy="32325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Input Layer</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1D Conv 64 filters with kernel size of 3</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GRU of 100 units</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Multihead attention of 2 units</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Skip-GRU of 50 units</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Autoregressive component</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Output Layer</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No Dropout</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L2 regularizer of 0.01 was used</a:t>
            </a:r>
            <a:endParaRPr sz="2000">
              <a:solidFill>
                <a:schemeClr val="dk1"/>
              </a:solidFill>
              <a:latin typeface="Calibri"/>
              <a:ea typeface="Calibri"/>
              <a:cs typeface="Calibri"/>
              <a:sym typeface="Calibri"/>
            </a:endParaRPr>
          </a:p>
        </p:txBody>
      </p:sp>
      <p:sp>
        <p:nvSpPr>
          <p:cNvPr id="436" name="Google Shape;436;p58"/>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sp>
        <p:nvSpPr>
          <p:cNvPr id="437" name="Google Shape;437;p58"/>
          <p:cNvSpPr/>
          <p:nvPr/>
        </p:nvSpPr>
        <p:spPr>
          <a:xfrm>
            <a:off x="687225" y="956425"/>
            <a:ext cx="2720400" cy="3471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Input Layer (168)</a:t>
            </a:r>
            <a:endParaRPr/>
          </a:p>
        </p:txBody>
      </p:sp>
      <p:sp>
        <p:nvSpPr>
          <p:cNvPr id="438" name="Google Shape;438;p58"/>
          <p:cNvSpPr/>
          <p:nvPr/>
        </p:nvSpPr>
        <p:spPr>
          <a:xfrm>
            <a:off x="687225" y="1516125"/>
            <a:ext cx="2720400" cy="3471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1D Convolution Layer </a:t>
            </a:r>
            <a:endParaRPr/>
          </a:p>
        </p:txBody>
      </p:sp>
      <p:sp>
        <p:nvSpPr>
          <p:cNvPr id="439" name="Google Shape;439;p58"/>
          <p:cNvSpPr/>
          <p:nvPr/>
        </p:nvSpPr>
        <p:spPr>
          <a:xfrm>
            <a:off x="644725" y="2075825"/>
            <a:ext cx="2720400" cy="3471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Gated Recurrent Unit</a:t>
            </a:r>
            <a:endParaRPr/>
          </a:p>
        </p:txBody>
      </p:sp>
      <p:sp>
        <p:nvSpPr>
          <p:cNvPr id="440" name="Google Shape;440;p58"/>
          <p:cNvSpPr/>
          <p:nvPr/>
        </p:nvSpPr>
        <p:spPr>
          <a:xfrm>
            <a:off x="644725" y="2635525"/>
            <a:ext cx="2720400" cy="3471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Multihead Attention</a:t>
            </a:r>
            <a:endParaRPr/>
          </a:p>
        </p:txBody>
      </p:sp>
      <p:sp>
        <p:nvSpPr>
          <p:cNvPr id="441" name="Google Shape;441;p58"/>
          <p:cNvSpPr/>
          <p:nvPr/>
        </p:nvSpPr>
        <p:spPr>
          <a:xfrm>
            <a:off x="644725" y="3145625"/>
            <a:ext cx="2720400" cy="3471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Skip-Gated Recurrent Unit</a:t>
            </a:r>
            <a:endParaRPr/>
          </a:p>
        </p:txBody>
      </p:sp>
      <p:sp>
        <p:nvSpPr>
          <p:cNvPr id="442" name="Google Shape;442;p58"/>
          <p:cNvSpPr/>
          <p:nvPr/>
        </p:nvSpPr>
        <p:spPr>
          <a:xfrm>
            <a:off x="644725" y="3624600"/>
            <a:ext cx="2720400" cy="3471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Autoregressive </a:t>
            </a:r>
            <a:endParaRPr/>
          </a:p>
        </p:txBody>
      </p:sp>
      <p:sp>
        <p:nvSpPr>
          <p:cNvPr id="443" name="Google Shape;443;p58"/>
          <p:cNvSpPr/>
          <p:nvPr/>
        </p:nvSpPr>
        <p:spPr>
          <a:xfrm>
            <a:off x="644725" y="4119138"/>
            <a:ext cx="2720400" cy="3471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Output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9"/>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3200">
                <a:solidFill>
                  <a:schemeClr val="dk1"/>
                </a:solidFill>
              </a:rPr>
              <a:t>LSTN Overview (Tuned)</a:t>
            </a:r>
            <a:endParaRPr sz="3200">
              <a:solidFill>
                <a:schemeClr val="dk1"/>
              </a:solidFill>
            </a:endParaRPr>
          </a:p>
        </p:txBody>
      </p:sp>
      <p:sp>
        <p:nvSpPr>
          <p:cNvPr id="449" name="Google Shape;449;p59"/>
          <p:cNvSpPr txBox="1"/>
          <p:nvPr/>
        </p:nvSpPr>
        <p:spPr>
          <a:xfrm>
            <a:off x="3776150" y="868000"/>
            <a:ext cx="5367900" cy="28782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Input Layer</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1D Conv 32 filters with kernel size of 9</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GRU of 200 units</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Multihead attention of 4 units</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Autoregressive component</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Output Layer</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Dropout of factor 0.324 was included</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L1L2 regularizer of 0.077 was used</a:t>
            </a:r>
            <a:endParaRPr sz="2000">
              <a:solidFill>
                <a:schemeClr val="dk1"/>
              </a:solidFill>
              <a:latin typeface="Calibri"/>
              <a:ea typeface="Calibri"/>
              <a:cs typeface="Calibri"/>
              <a:sym typeface="Calibri"/>
            </a:endParaRPr>
          </a:p>
        </p:txBody>
      </p:sp>
      <p:sp>
        <p:nvSpPr>
          <p:cNvPr id="450" name="Google Shape;450;p59"/>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sp>
        <p:nvSpPr>
          <p:cNvPr id="451" name="Google Shape;451;p59"/>
          <p:cNvSpPr/>
          <p:nvPr/>
        </p:nvSpPr>
        <p:spPr>
          <a:xfrm>
            <a:off x="687225" y="956425"/>
            <a:ext cx="2720400" cy="3471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Input Layer (168)</a:t>
            </a:r>
            <a:endParaRPr/>
          </a:p>
        </p:txBody>
      </p:sp>
      <p:sp>
        <p:nvSpPr>
          <p:cNvPr id="452" name="Google Shape;452;p59"/>
          <p:cNvSpPr/>
          <p:nvPr/>
        </p:nvSpPr>
        <p:spPr>
          <a:xfrm>
            <a:off x="687225" y="1516125"/>
            <a:ext cx="2720400" cy="3471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1D Convolution Layer </a:t>
            </a:r>
            <a:endParaRPr/>
          </a:p>
        </p:txBody>
      </p:sp>
      <p:sp>
        <p:nvSpPr>
          <p:cNvPr id="453" name="Google Shape;453;p59"/>
          <p:cNvSpPr/>
          <p:nvPr/>
        </p:nvSpPr>
        <p:spPr>
          <a:xfrm>
            <a:off x="644725" y="2075825"/>
            <a:ext cx="2720400" cy="3471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Gated Recurrent Unit</a:t>
            </a:r>
            <a:endParaRPr/>
          </a:p>
        </p:txBody>
      </p:sp>
      <p:sp>
        <p:nvSpPr>
          <p:cNvPr id="454" name="Google Shape;454;p59"/>
          <p:cNvSpPr/>
          <p:nvPr/>
        </p:nvSpPr>
        <p:spPr>
          <a:xfrm>
            <a:off x="644725" y="2635525"/>
            <a:ext cx="2720400" cy="3471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Multihead Attention</a:t>
            </a:r>
            <a:endParaRPr/>
          </a:p>
        </p:txBody>
      </p:sp>
      <p:sp>
        <p:nvSpPr>
          <p:cNvPr id="455" name="Google Shape;455;p59"/>
          <p:cNvSpPr/>
          <p:nvPr/>
        </p:nvSpPr>
        <p:spPr>
          <a:xfrm>
            <a:off x="644725" y="3167400"/>
            <a:ext cx="2720400" cy="3471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Autoregressive </a:t>
            </a:r>
            <a:endParaRPr/>
          </a:p>
        </p:txBody>
      </p:sp>
      <p:sp>
        <p:nvSpPr>
          <p:cNvPr id="456" name="Google Shape;456;p59"/>
          <p:cNvSpPr/>
          <p:nvPr/>
        </p:nvSpPr>
        <p:spPr>
          <a:xfrm>
            <a:off x="644725" y="3661938"/>
            <a:ext cx="2720400" cy="3471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Output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0"/>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3200">
                <a:solidFill>
                  <a:schemeClr val="dk1"/>
                </a:solidFill>
              </a:rPr>
              <a:t>LSTN Summary</a:t>
            </a:r>
            <a:endParaRPr sz="3200">
              <a:solidFill>
                <a:schemeClr val="dk1"/>
              </a:solidFill>
            </a:endParaRPr>
          </a:p>
        </p:txBody>
      </p:sp>
      <p:sp>
        <p:nvSpPr>
          <p:cNvPr id="462" name="Google Shape;462;p60"/>
          <p:cNvSpPr txBox="1"/>
          <p:nvPr/>
        </p:nvSpPr>
        <p:spPr>
          <a:xfrm>
            <a:off x="490525" y="1026330"/>
            <a:ext cx="8424900" cy="21702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Too many trainable parameters, much more trials needed</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Possible to further improve the model but training time for hyperparameter tuning is computationally expensive</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Number of epochs was limited to 10 to reduce computational time</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SGD was used instead of ADAM to increase training speed</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Keras Tuner not compatible with skip-GRU addition</a:t>
            </a:r>
            <a:endParaRPr sz="2000">
              <a:solidFill>
                <a:schemeClr val="dk1"/>
              </a:solidFill>
              <a:latin typeface="Calibri"/>
              <a:ea typeface="Calibri"/>
              <a:cs typeface="Calibri"/>
              <a:sym typeface="Calibri"/>
            </a:endParaRPr>
          </a:p>
        </p:txBody>
      </p:sp>
      <p:sp>
        <p:nvSpPr>
          <p:cNvPr id="463" name="Google Shape;463;p60"/>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467"/>
        <p:cNvGrpSpPr/>
        <p:nvPr/>
      </p:nvGrpSpPr>
      <p:grpSpPr>
        <a:xfrm>
          <a:off x="0" y="0"/>
          <a:ext cx="0" cy="0"/>
          <a:chOff x="0" y="0"/>
          <a:chExt cx="0" cy="0"/>
        </a:xfrm>
      </p:grpSpPr>
      <p:sp>
        <p:nvSpPr>
          <p:cNvPr id="468" name="Google Shape;468;p61"/>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3200">
                <a:solidFill>
                  <a:schemeClr val="dk1"/>
                </a:solidFill>
              </a:rPr>
              <a:t>LSTN Results</a:t>
            </a:r>
            <a:endParaRPr sz="3200">
              <a:solidFill>
                <a:schemeClr val="dk1"/>
              </a:solidFill>
            </a:endParaRPr>
          </a:p>
        </p:txBody>
      </p:sp>
      <p:sp>
        <p:nvSpPr>
          <p:cNvPr id="469" name="Google Shape;469;p61"/>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graphicFrame>
        <p:nvGraphicFramePr>
          <p:cNvPr id="470" name="Google Shape;470;p61"/>
          <p:cNvGraphicFramePr/>
          <p:nvPr/>
        </p:nvGraphicFramePr>
        <p:xfrm>
          <a:off x="952500" y="2519000"/>
          <a:ext cx="7239000" cy="1188630"/>
        </p:xfrm>
        <a:graphic>
          <a:graphicData uri="http://schemas.openxmlformats.org/drawingml/2006/table">
            <a:tbl>
              <a:tblPr>
                <a:noFill/>
                <a:tableStyleId>{E7E93BD2-9C0A-406D-8F7D-E7EDDB924339}</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GB"/>
                        <a:t>Time Series</a:t>
                      </a:r>
                      <a:endParaRPr/>
                    </a:p>
                  </a:txBody>
                  <a:tcPr marL="91425" marR="91425" marT="91425" marB="91425"/>
                </a:tc>
                <a:tc>
                  <a:txBody>
                    <a:bodyPr/>
                    <a:lstStyle/>
                    <a:p>
                      <a:pPr marL="0" lvl="0" indent="0" algn="l" rtl="0">
                        <a:spcBef>
                          <a:spcPts val="0"/>
                        </a:spcBef>
                        <a:spcAft>
                          <a:spcPts val="0"/>
                        </a:spcAft>
                        <a:buNone/>
                      </a:pPr>
                      <a:r>
                        <a:rPr lang="en-GB"/>
                        <a:t>GAF</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RSE</a:t>
                      </a:r>
                      <a:endParaRPr/>
                    </a:p>
                  </a:txBody>
                  <a:tcPr marL="91425" marR="91425" marT="91425" marB="91425"/>
                </a:tc>
                <a:tc>
                  <a:txBody>
                    <a:bodyPr/>
                    <a:lstStyle/>
                    <a:p>
                      <a:pPr marL="0" lvl="0" indent="0" algn="l" rtl="0">
                        <a:spcBef>
                          <a:spcPts val="0"/>
                        </a:spcBef>
                        <a:spcAft>
                          <a:spcPts val="0"/>
                        </a:spcAft>
                        <a:buNone/>
                      </a:pPr>
                      <a:r>
                        <a:rPr lang="en-GB" b="1"/>
                        <a:t>1.45</a:t>
                      </a:r>
                      <a:endParaRPr b="1"/>
                    </a:p>
                  </a:txBody>
                  <a:tcPr marL="91425" marR="91425" marT="91425" marB="91425"/>
                </a:tc>
                <a:tc>
                  <a:txBody>
                    <a:bodyPr/>
                    <a:lstStyle/>
                    <a:p>
                      <a:pPr marL="0" lvl="0" indent="0" algn="l" rtl="0">
                        <a:spcBef>
                          <a:spcPts val="0"/>
                        </a:spcBef>
                        <a:spcAft>
                          <a:spcPts val="0"/>
                        </a:spcAft>
                        <a:buNone/>
                      </a:pPr>
                      <a:r>
                        <a:rPr lang="en-GB"/>
                        <a:t>1.75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CORR</a:t>
                      </a:r>
                      <a:endParaRPr/>
                    </a:p>
                  </a:txBody>
                  <a:tcPr marL="91425" marR="91425" marT="91425" marB="91425"/>
                </a:tc>
                <a:tc>
                  <a:txBody>
                    <a:bodyPr/>
                    <a:lstStyle/>
                    <a:p>
                      <a:pPr marL="0" lvl="0" indent="0" algn="l" rtl="0">
                        <a:spcBef>
                          <a:spcPts val="0"/>
                        </a:spcBef>
                        <a:spcAft>
                          <a:spcPts val="0"/>
                        </a:spcAft>
                        <a:buNone/>
                      </a:pPr>
                      <a:r>
                        <a:rPr lang="en-GB"/>
                        <a:t>0.210</a:t>
                      </a:r>
                      <a:endParaRPr/>
                    </a:p>
                  </a:txBody>
                  <a:tcPr marL="91425" marR="91425" marT="91425" marB="91425"/>
                </a:tc>
                <a:tc>
                  <a:txBody>
                    <a:bodyPr/>
                    <a:lstStyle/>
                    <a:p>
                      <a:pPr marL="0" lvl="0" indent="0" algn="l" rtl="0">
                        <a:spcBef>
                          <a:spcPts val="0"/>
                        </a:spcBef>
                        <a:spcAft>
                          <a:spcPts val="0"/>
                        </a:spcAft>
                        <a:buNone/>
                      </a:pPr>
                      <a:r>
                        <a:rPr lang="en-GB" b="1"/>
                        <a:t>0.229</a:t>
                      </a:r>
                      <a:endParaRPr b="1"/>
                    </a:p>
                  </a:txBody>
                  <a:tcPr marL="91425" marR="91425" marT="91425" marB="91425"/>
                </a:tc>
                <a:extLst>
                  <a:ext uri="{0D108BD9-81ED-4DB2-BD59-A6C34878D82A}">
                    <a16:rowId xmlns:a16="http://schemas.microsoft.com/office/drawing/2014/main" val="10002"/>
                  </a:ext>
                </a:extLst>
              </a:tr>
            </a:tbl>
          </a:graphicData>
        </a:graphic>
      </p:graphicFrame>
      <p:sp>
        <p:nvSpPr>
          <p:cNvPr id="471" name="Google Shape;471;p61"/>
          <p:cNvSpPr txBox="1"/>
          <p:nvPr/>
        </p:nvSpPr>
        <p:spPr>
          <a:xfrm>
            <a:off x="490525" y="1026330"/>
            <a:ext cx="8424900" cy="11082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RSE and CORR was computed for Time Series and GAF input</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GAF seems to produce better results for both RSE and CORR</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Cannot compare MAE and losses due to normalisation of GAF input data </a:t>
            </a:r>
            <a:endParaRPr sz="20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2"/>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3200">
                <a:solidFill>
                  <a:schemeClr val="dk1"/>
                </a:solidFill>
              </a:rPr>
              <a:t>References</a:t>
            </a:r>
            <a:endParaRPr sz="3200">
              <a:solidFill>
                <a:schemeClr val="dk1"/>
              </a:solidFill>
            </a:endParaRPr>
          </a:p>
        </p:txBody>
      </p:sp>
      <p:sp>
        <p:nvSpPr>
          <p:cNvPr id="477" name="Google Shape;477;p62"/>
          <p:cNvSpPr txBox="1"/>
          <p:nvPr/>
        </p:nvSpPr>
        <p:spPr>
          <a:xfrm>
            <a:off x="490525" y="1026325"/>
            <a:ext cx="8424900" cy="3283800"/>
          </a:xfrm>
          <a:prstGeom prst="rect">
            <a:avLst/>
          </a:prstGeom>
          <a:noFill/>
          <a:ln>
            <a:noFill/>
          </a:ln>
        </p:spPr>
        <p:txBody>
          <a:bodyPr spcFirstLastPara="1" wrap="square" lIns="91425" tIns="45700" rIns="91425" bIns="45700" anchor="t" anchorCtr="0">
            <a:spAutoFit/>
          </a:bodyPr>
          <a:lstStyle/>
          <a:p>
            <a:pPr marL="457200" lvl="0" indent="0" algn="l" rtl="0">
              <a:lnSpc>
                <a:spcPct val="115000"/>
              </a:lnSpc>
              <a:spcBef>
                <a:spcPts val="0"/>
              </a:spcBef>
              <a:spcAft>
                <a:spcPts val="0"/>
              </a:spcAft>
              <a:buNone/>
            </a:pPr>
            <a:r>
              <a:rPr lang="en-GB" sz="1300" b="1">
                <a:solidFill>
                  <a:schemeClr val="dk1"/>
                </a:solidFill>
                <a:latin typeface="Calibri"/>
                <a:ea typeface="Calibri"/>
                <a:cs typeface="Calibri"/>
                <a:sym typeface="Calibri"/>
              </a:rPr>
              <a:t>[1] </a:t>
            </a:r>
            <a:r>
              <a:rPr lang="en-GB" sz="1300">
                <a:solidFill>
                  <a:schemeClr val="dk1"/>
                </a:solidFill>
                <a:latin typeface="Calibri"/>
                <a:ea typeface="Calibri"/>
                <a:cs typeface="Calibri"/>
                <a:sym typeface="Calibri"/>
              </a:rPr>
              <a:t>Lai, G., Chang, W., Yang, Y. &amp; Liu, H. Modeling Long- and Short-Term Temporal Patterns with Deep Neural Networks. (arXiv,2017), https://arxiv.org/abs/1703.07015 </a:t>
            </a:r>
            <a:endParaRPr sz="1300">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r>
              <a:rPr lang="en-GB" sz="1300" b="1">
                <a:solidFill>
                  <a:schemeClr val="dk1"/>
                </a:solidFill>
                <a:latin typeface="Calibri"/>
                <a:ea typeface="Calibri"/>
                <a:cs typeface="Calibri"/>
                <a:sym typeface="Calibri"/>
              </a:rPr>
              <a:t>[2]</a:t>
            </a:r>
            <a:r>
              <a:rPr lang="en-GB" sz="1300">
                <a:solidFill>
                  <a:schemeClr val="dk1"/>
                </a:solidFill>
                <a:latin typeface="Calibri"/>
                <a:ea typeface="Calibri"/>
                <a:cs typeface="Calibri"/>
                <a:sym typeface="Calibri"/>
              </a:rPr>
              <a:t> Wang, Z. &amp; Oates, T. Imaging Time-Series to Improve Classification and Imputation. CoRR. abs/1506.00327 (2015), http://arxiv.org/abs/1506.00327 </a:t>
            </a:r>
            <a:endParaRPr sz="1300">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r>
              <a:rPr lang="en-GB" sz="1300" b="1">
                <a:solidFill>
                  <a:schemeClr val="dk1"/>
                </a:solidFill>
                <a:latin typeface="Calibri"/>
                <a:ea typeface="Calibri"/>
                <a:cs typeface="Calibri"/>
                <a:sym typeface="Calibri"/>
              </a:rPr>
              <a:t>[3]</a:t>
            </a:r>
            <a:r>
              <a:rPr lang="en-GB" sz="1300">
                <a:solidFill>
                  <a:schemeClr val="dk1"/>
                </a:solidFill>
                <a:latin typeface="Calibri"/>
                <a:ea typeface="Calibri"/>
                <a:cs typeface="Calibri"/>
                <a:sym typeface="Calibri"/>
              </a:rPr>
              <a:t> Vaswani, A., Shazeer, N., Parmar, N., Uszkoreit, J., Jones, L., Gomez, A., Kaiser, L. &amp; Polosukhin, I. Attention is All you Need. Advances In Neural Information Processing Systems. 30 (2017), https://proceedings.neurips.cc/paper/2017/file/3f5ee243547dee91fbd053c1c4a845aa-Paper.pdf </a:t>
            </a:r>
            <a:endParaRPr sz="1300">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r>
              <a:rPr lang="en-GB" sz="1300" b="1">
                <a:solidFill>
                  <a:schemeClr val="dk1"/>
                </a:solidFill>
                <a:latin typeface="Calibri"/>
                <a:ea typeface="Calibri"/>
                <a:cs typeface="Calibri"/>
                <a:sym typeface="Calibri"/>
              </a:rPr>
              <a:t>[4]</a:t>
            </a:r>
            <a:r>
              <a:rPr lang="en-GB" sz="1300">
                <a:solidFill>
                  <a:schemeClr val="dk1"/>
                </a:solidFill>
                <a:latin typeface="Calibri"/>
                <a:ea typeface="Calibri"/>
                <a:cs typeface="Calibri"/>
                <a:sym typeface="Calibri"/>
              </a:rPr>
              <a:t> Campos, V., Jou, B., Gir´o-Nieto, X., Torres, J. &amp; Chang, S. Skip RNN: Learning to Skip State Updates in Recurrent Neural Networks. International Conference On Learning Representations. (2018), https://openreview.net/forum?id=HkwVAXyCW</a:t>
            </a:r>
            <a:endParaRPr sz="1300">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r>
              <a:rPr lang="en-GB" sz="1300" b="1">
                <a:solidFill>
                  <a:schemeClr val="dk1"/>
                </a:solidFill>
                <a:latin typeface="Calibri"/>
                <a:ea typeface="Calibri"/>
                <a:cs typeface="Calibri"/>
                <a:sym typeface="Calibri"/>
              </a:rPr>
              <a:t>[5] </a:t>
            </a:r>
            <a:r>
              <a:rPr lang="en-GB" sz="1300">
                <a:solidFill>
                  <a:schemeClr val="dk1"/>
                </a:solidFill>
                <a:latin typeface="Calibri"/>
                <a:ea typeface="Calibri"/>
                <a:cs typeface="Calibri"/>
                <a:sym typeface="Calibri"/>
              </a:rPr>
              <a:t>Taieb, Souhaib Ben; Hyndman, Rob J (2012): Recursive and direct multi-step forecasting: the best of both worlds. Monash University. Journal contribution.</a:t>
            </a:r>
            <a:endParaRPr sz="1300">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r>
              <a:rPr lang="en-GB" sz="1300" b="1">
                <a:solidFill>
                  <a:schemeClr val="dk1"/>
                </a:solidFill>
                <a:latin typeface="Calibri"/>
                <a:ea typeface="Calibri"/>
                <a:cs typeface="Calibri"/>
                <a:sym typeface="Calibri"/>
              </a:rPr>
              <a:t>[6] </a:t>
            </a:r>
            <a:r>
              <a:rPr lang="en-GB" sz="1300">
                <a:solidFill>
                  <a:schemeClr val="dk1"/>
                </a:solidFill>
                <a:latin typeface="Calibri"/>
                <a:ea typeface="Calibri"/>
                <a:cs typeface="Calibri"/>
                <a:sym typeface="Calibri"/>
              </a:rPr>
              <a:t>Hong, Y., Martinez, J. &amp; Fajardo, A. Day-Ahead Solar Irradiation Forecasting Utilizing Gramian Angular</a:t>
            </a:r>
            <a:endParaRPr sz="1300">
              <a:solidFill>
                <a:schemeClr val="dk1"/>
              </a:solidFill>
              <a:latin typeface="Calibri"/>
              <a:ea typeface="Calibri"/>
              <a:cs typeface="Calibri"/>
              <a:sym typeface="Calibri"/>
            </a:endParaRPr>
          </a:p>
          <a:p>
            <a:pPr marL="457200" lvl="0" indent="0" algn="l" rtl="0">
              <a:lnSpc>
                <a:spcPct val="115000"/>
              </a:lnSpc>
              <a:spcBef>
                <a:spcPts val="0"/>
              </a:spcBef>
              <a:spcAft>
                <a:spcPts val="0"/>
              </a:spcAft>
              <a:buClr>
                <a:schemeClr val="dk1"/>
              </a:buClr>
              <a:buSzPts val="1100"/>
              <a:buFont typeface="Arial"/>
              <a:buNone/>
            </a:pPr>
            <a:r>
              <a:rPr lang="en-GB" sz="1300">
                <a:solidFill>
                  <a:schemeClr val="dk1"/>
                </a:solidFill>
                <a:latin typeface="Calibri"/>
                <a:ea typeface="Calibri"/>
                <a:cs typeface="Calibri"/>
                <a:sym typeface="Calibri"/>
              </a:rPr>
              <a:t>Field and Convolutional Long Short-Term Memory. IEEE Access. 8 pp. 18741-18753 (2020)</a:t>
            </a:r>
            <a:endParaRPr sz="1300">
              <a:solidFill>
                <a:schemeClr val="dk1"/>
              </a:solidFill>
              <a:latin typeface="Calibri"/>
              <a:ea typeface="Calibri"/>
              <a:cs typeface="Calibri"/>
              <a:sym typeface="Calibri"/>
            </a:endParaRPr>
          </a:p>
        </p:txBody>
      </p:sp>
      <p:sp>
        <p:nvSpPr>
          <p:cNvPr id="478" name="Google Shape;478;p62"/>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1"/>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3200">
                <a:solidFill>
                  <a:schemeClr val="dk1"/>
                </a:solidFill>
              </a:rPr>
              <a:t>Exploratory Data Analysis</a:t>
            </a:r>
            <a:endParaRPr sz="3200">
              <a:solidFill>
                <a:schemeClr val="dk1"/>
              </a:solidFill>
            </a:endParaRPr>
          </a:p>
          <a:p>
            <a:pPr marL="0" marR="0" lvl="0" indent="0" algn="l" rtl="0">
              <a:lnSpc>
                <a:spcPct val="100000"/>
              </a:lnSpc>
              <a:spcBef>
                <a:spcPts val="0"/>
              </a:spcBef>
              <a:spcAft>
                <a:spcPts val="0"/>
              </a:spcAft>
              <a:buClr>
                <a:schemeClr val="dk1"/>
              </a:buClr>
              <a:buSzPts val="3200"/>
              <a:buFont typeface="Arial"/>
              <a:buNone/>
            </a:pPr>
            <a:endParaRPr sz="3200">
              <a:solidFill>
                <a:schemeClr val="dk1"/>
              </a:solidFill>
            </a:endParaRPr>
          </a:p>
        </p:txBody>
      </p:sp>
      <p:sp>
        <p:nvSpPr>
          <p:cNvPr id="101" name="Google Shape;101;p21"/>
          <p:cNvSpPr txBox="1"/>
          <p:nvPr/>
        </p:nvSpPr>
        <p:spPr>
          <a:xfrm>
            <a:off x="317525" y="1026325"/>
            <a:ext cx="8826600" cy="7542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0"/>
              </a:spcBef>
              <a:spcAft>
                <a:spcPts val="0"/>
              </a:spcAft>
              <a:buClr>
                <a:schemeClr val="dk1"/>
              </a:buClr>
              <a:buSzPts val="2000"/>
              <a:buFont typeface="Calibri"/>
              <a:buChar char="●"/>
            </a:pPr>
            <a:r>
              <a:rPr lang="en-GB" sz="2000" b="1">
                <a:solidFill>
                  <a:schemeClr val="dk1"/>
                </a:solidFill>
                <a:latin typeface="Calibri"/>
                <a:ea typeface="Calibri"/>
                <a:cs typeface="Calibri"/>
                <a:sym typeface="Calibri"/>
              </a:rPr>
              <a:t>Hourly Data</a:t>
            </a:r>
            <a:r>
              <a:rPr lang="en-GB" sz="2000">
                <a:solidFill>
                  <a:schemeClr val="dk1"/>
                </a:solidFill>
                <a:latin typeface="Calibri"/>
                <a:ea typeface="Calibri"/>
                <a:cs typeface="Calibri"/>
                <a:sym typeface="Calibri"/>
              </a:rPr>
              <a:t> → Electricity Load Diagrams from UCI machine learning repository</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GB" sz="2000">
                <a:solidFill>
                  <a:schemeClr val="dk1"/>
                </a:solidFill>
                <a:latin typeface="Calibri"/>
                <a:ea typeface="Calibri"/>
                <a:cs typeface="Calibri"/>
                <a:sym typeface="Calibri"/>
              </a:rPr>
              <a:t>Using one of the series within the data (univariate series)</a:t>
            </a:r>
            <a:endParaRPr sz="2000">
              <a:solidFill>
                <a:schemeClr val="dk1"/>
              </a:solidFill>
              <a:latin typeface="Calibri"/>
              <a:ea typeface="Calibri"/>
              <a:cs typeface="Calibri"/>
              <a:sym typeface="Calibri"/>
            </a:endParaRPr>
          </a:p>
        </p:txBody>
      </p:sp>
      <p:sp>
        <p:nvSpPr>
          <p:cNvPr id="102" name="Google Shape;102;p21"/>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pic>
        <p:nvPicPr>
          <p:cNvPr id="103" name="Google Shape;103;p21"/>
          <p:cNvPicPr preferRelativeResize="0"/>
          <p:nvPr/>
        </p:nvPicPr>
        <p:blipFill>
          <a:blip r:embed="rId3">
            <a:alphaModFix/>
          </a:blip>
          <a:stretch>
            <a:fillRect/>
          </a:stretch>
        </p:blipFill>
        <p:spPr>
          <a:xfrm>
            <a:off x="2564538" y="1780524"/>
            <a:ext cx="4276886" cy="25283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22"/>
          <p:cNvPicPr preferRelativeResize="0"/>
          <p:nvPr/>
        </p:nvPicPr>
        <p:blipFill>
          <a:blip r:embed="rId3">
            <a:alphaModFix/>
          </a:blip>
          <a:stretch>
            <a:fillRect/>
          </a:stretch>
        </p:blipFill>
        <p:spPr>
          <a:xfrm>
            <a:off x="133663" y="434525"/>
            <a:ext cx="4927424" cy="3833976"/>
          </a:xfrm>
          <a:prstGeom prst="rect">
            <a:avLst/>
          </a:prstGeom>
          <a:noFill/>
          <a:ln>
            <a:noFill/>
          </a:ln>
        </p:spPr>
      </p:pic>
      <p:pic>
        <p:nvPicPr>
          <p:cNvPr id="109" name="Google Shape;109;p22"/>
          <p:cNvPicPr preferRelativeResize="0"/>
          <p:nvPr/>
        </p:nvPicPr>
        <p:blipFill>
          <a:blip r:embed="rId4">
            <a:alphaModFix/>
          </a:blip>
          <a:stretch>
            <a:fillRect/>
          </a:stretch>
        </p:blipFill>
        <p:spPr>
          <a:xfrm>
            <a:off x="5061061" y="1674288"/>
            <a:ext cx="3942375" cy="2659340"/>
          </a:xfrm>
          <a:prstGeom prst="rect">
            <a:avLst/>
          </a:prstGeom>
          <a:noFill/>
          <a:ln>
            <a:noFill/>
          </a:ln>
        </p:spPr>
      </p:pic>
      <p:sp>
        <p:nvSpPr>
          <p:cNvPr id="110" name="Google Shape;110;p22"/>
          <p:cNvSpPr txBox="1"/>
          <p:nvPr/>
        </p:nvSpPr>
        <p:spPr>
          <a:xfrm>
            <a:off x="5111050" y="744850"/>
            <a:ext cx="3842400" cy="402000"/>
          </a:xfrm>
          <a:prstGeom prst="rect">
            <a:avLst/>
          </a:prstGeom>
          <a:noFill/>
          <a:ln>
            <a:noFill/>
          </a:ln>
        </p:spPr>
        <p:txBody>
          <a:bodyPr spcFirstLastPara="1" wrap="square" lIns="91425" tIns="45700" rIns="91425" bIns="45700" anchor="t" anchorCtr="0">
            <a:noAutofit/>
          </a:bodyPr>
          <a:lstStyle/>
          <a:p>
            <a:pPr marL="457200" marR="0" lvl="0" indent="-336550" algn="l" rtl="0">
              <a:lnSpc>
                <a:spcPct val="100000"/>
              </a:lnSpc>
              <a:spcBef>
                <a:spcPts val="0"/>
              </a:spcBef>
              <a:spcAft>
                <a:spcPts val="0"/>
              </a:spcAft>
              <a:buClr>
                <a:schemeClr val="dk1"/>
              </a:buClr>
              <a:buSzPts val="1700"/>
              <a:buChar char="●"/>
            </a:pPr>
            <a:r>
              <a:rPr lang="en-GB" sz="1700">
                <a:solidFill>
                  <a:schemeClr val="dk1"/>
                </a:solidFill>
              </a:rPr>
              <a:t>Performing basic time series decomposition</a:t>
            </a:r>
            <a:endParaRPr sz="1700">
              <a:solidFill>
                <a:schemeClr val="dk1"/>
              </a:solidFill>
            </a:endParaRPr>
          </a:p>
          <a:p>
            <a:pPr marL="457200" marR="0" lvl="0" indent="-336550" algn="l" rtl="0">
              <a:lnSpc>
                <a:spcPct val="100000"/>
              </a:lnSpc>
              <a:spcBef>
                <a:spcPts val="0"/>
              </a:spcBef>
              <a:spcAft>
                <a:spcPts val="0"/>
              </a:spcAft>
              <a:buClr>
                <a:schemeClr val="dk1"/>
              </a:buClr>
              <a:buSzPts val="1700"/>
              <a:buChar char="●"/>
            </a:pPr>
            <a:r>
              <a:rPr lang="en-GB" sz="1700">
                <a:solidFill>
                  <a:schemeClr val="dk1"/>
                </a:solidFill>
              </a:rPr>
              <a:t>Data exhibits strong seasonality</a:t>
            </a:r>
            <a:endParaRPr sz="1700">
              <a:solidFill>
                <a:schemeClr val="dk1"/>
              </a:solidFill>
            </a:endParaRPr>
          </a:p>
        </p:txBody>
      </p:sp>
      <p:sp>
        <p:nvSpPr>
          <p:cNvPr id="111" name="Google Shape;111;p22"/>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3"/>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3200">
                <a:solidFill>
                  <a:schemeClr val="dk1"/>
                </a:solidFill>
              </a:rPr>
              <a:t>Training-Test Split</a:t>
            </a:r>
            <a:endParaRPr sz="3200">
              <a:solidFill>
                <a:schemeClr val="dk1"/>
              </a:solidFill>
            </a:endParaRPr>
          </a:p>
          <a:p>
            <a:pPr marL="0" marR="0" lvl="0" indent="0" algn="l" rtl="0">
              <a:lnSpc>
                <a:spcPct val="100000"/>
              </a:lnSpc>
              <a:spcBef>
                <a:spcPts val="0"/>
              </a:spcBef>
              <a:spcAft>
                <a:spcPts val="0"/>
              </a:spcAft>
              <a:buClr>
                <a:schemeClr val="dk1"/>
              </a:buClr>
              <a:buSzPts val="3200"/>
              <a:buFont typeface="Arial"/>
              <a:buNone/>
            </a:pPr>
            <a:endParaRPr sz="3200">
              <a:solidFill>
                <a:schemeClr val="dk1"/>
              </a:solidFill>
            </a:endParaRPr>
          </a:p>
        </p:txBody>
      </p:sp>
      <p:sp>
        <p:nvSpPr>
          <p:cNvPr id="118" name="Google Shape;118;p23"/>
          <p:cNvSpPr txBox="1"/>
          <p:nvPr/>
        </p:nvSpPr>
        <p:spPr>
          <a:xfrm>
            <a:off x="490525" y="930675"/>
            <a:ext cx="8254500" cy="1745400"/>
          </a:xfrm>
          <a:prstGeom prst="rect">
            <a:avLst/>
          </a:prstGeom>
          <a:noFill/>
          <a:ln>
            <a:noFill/>
          </a:ln>
        </p:spPr>
        <p:txBody>
          <a:bodyPr spcFirstLastPara="1" wrap="square" lIns="91425" tIns="45700" rIns="91425" bIns="45700" anchor="t" anchorCtr="0">
            <a:spAutoFit/>
          </a:bodyPr>
          <a:lstStyle/>
          <a:p>
            <a:pPr marL="457200" lvl="0" indent="-349250" algn="l" rtl="0">
              <a:lnSpc>
                <a:spcPct val="115000"/>
              </a:lnSpc>
              <a:spcBef>
                <a:spcPts val="0"/>
              </a:spcBef>
              <a:spcAft>
                <a:spcPts val="0"/>
              </a:spcAft>
              <a:buClr>
                <a:schemeClr val="dk1"/>
              </a:buClr>
              <a:buSzPts val="1900"/>
              <a:buFont typeface="Calibri"/>
              <a:buChar char="●"/>
            </a:pPr>
            <a:r>
              <a:rPr lang="en-GB" sz="1900">
                <a:solidFill>
                  <a:schemeClr val="dk1"/>
                </a:solidFill>
                <a:latin typeface="Calibri"/>
                <a:ea typeface="Calibri"/>
                <a:cs typeface="Calibri"/>
                <a:sym typeface="Calibri"/>
              </a:rPr>
              <a:t>Split into 80% for training and 20% for testing</a:t>
            </a:r>
            <a:endParaRPr sz="1900">
              <a:solidFill>
                <a:schemeClr val="dk1"/>
              </a:solidFill>
              <a:latin typeface="Calibri"/>
              <a:ea typeface="Calibri"/>
              <a:cs typeface="Calibri"/>
              <a:sym typeface="Calibri"/>
            </a:endParaRPr>
          </a:p>
          <a:p>
            <a:pPr marL="457200" lvl="0" indent="-349250" algn="l" rtl="0">
              <a:lnSpc>
                <a:spcPct val="115000"/>
              </a:lnSpc>
              <a:spcBef>
                <a:spcPts val="0"/>
              </a:spcBef>
              <a:spcAft>
                <a:spcPts val="0"/>
              </a:spcAft>
              <a:buClr>
                <a:schemeClr val="dk1"/>
              </a:buClr>
              <a:buSzPts val="1900"/>
              <a:buFont typeface="Calibri"/>
              <a:buChar char="●"/>
            </a:pPr>
            <a:r>
              <a:rPr lang="en-GB" sz="1900">
                <a:solidFill>
                  <a:schemeClr val="dk1"/>
                </a:solidFill>
                <a:latin typeface="Calibri"/>
                <a:ea typeface="Calibri"/>
                <a:cs typeface="Calibri"/>
                <a:sym typeface="Calibri"/>
              </a:rPr>
              <a:t>For tuning, 25% of train set is used as validation</a:t>
            </a:r>
            <a:endParaRPr sz="1900">
              <a:solidFill>
                <a:schemeClr val="dk1"/>
              </a:solidFill>
              <a:latin typeface="Calibri"/>
              <a:ea typeface="Calibri"/>
              <a:cs typeface="Calibri"/>
              <a:sym typeface="Calibri"/>
            </a:endParaRPr>
          </a:p>
          <a:p>
            <a:pPr marL="457200" lvl="0" indent="-349250" algn="l" rtl="0">
              <a:lnSpc>
                <a:spcPct val="115000"/>
              </a:lnSpc>
              <a:spcBef>
                <a:spcPts val="0"/>
              </a:spcBef>
              <a:spcAft>
                <a:spcPts val="0"/>
              </a:spcAft>
              <a:buClr>
                <a:schemeClr val="dk1"/>
              </a:buClr>
              <a:buSzPts val="1900"/>
              <a:buFont typeface="Calibri"/>
              <a:buChar char="●"/>
            </a:pPr>
            <a:r>
              <a:rPr lang="en-GB" sz="1900">
                <a:solidFill>
                  <a:schemeClr val="dk1"/>
                </a:solidFill>
                <a:latin typeface="Calibri"/>
                <a:ea typeface="Calibri"/>
                <a:cs typeface="Calibri"/>
                <a:sym typeface="Calibri"/>
              </a:rPr>
              <a:t>Labels for GAF input are normalised between ±1</a:t>
            </a:r>
            <a:endParaRPr sz="1900">
              <a:solidFill>
                <a:schemeClr val="dk1"/>
              </a:solidFill>
              <a:latin typeface="Calibri"/>
              <a:ea typeface="Calibri"/>
              <a:cs typeface="Calibri"/>
              <a:sym typeface="Calibri"/>
            </a:endParaRPr>
          </a:p>
          <a:p>
            <a:pPr marL="457200" lvl="0" indent="-349250" algn="l" rtl="0">
              <a:lnSpc>
                <a:spcPct val="115000"/>
              </a:lnSpc>
              <a:spcBef>
                <a:spcPts val="0"/>
              </a:spcBef>
              <a:spcAft>
                <a:spcPts val="0"/>
              </a:spcAft>
              <a:buClr>
                <a:schemeClr val="dk1"/>
              </a:buClr>
              <a:buSzPts val="1900"/>
              <a:buFont typeface="Calibri"/>
              <a:buChar char="●"/>
            </a:pPr>
            <a:r>
              <a:rPr lang="en-GB" sz="1900">
                <a:solidFill>
                  <a:schemeClr val="dk1"/>
                </a:solidFill>
                <a:latin typeface="Calibri"/>
                <a:ea typeface="Calibri"/>
                <a:cs typeface="Calibri"/>
                <a:sym typeface="Calibri"/>
              </a:rPr>
              <a:t>Key parameters used for the code:</a:t>
            </a:r>
            <a:endParaRPr sz="19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2000">
              <a:solidFill>
                <a:schemeClr val="dk1"/>
              </a:solidFill>
              <a:latin typeface="Calibri"/>
              <a:ea typeface="Calibri"/>
              <a:cs typeface="Calibri"/>
              <a:sym typeface="Calibri"/>
            </a:endParaRPr>
          </a:p>
        </p:txBody>
      </p:sp>
      <p:sp>
        <p:nvSpPr>
          <p:cNvPr id="119" name="Google Shape;119;p23"/>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graphicFrame>
        <p:nvGraphicFramePr>
          <p:cNvPr id="120" name="Google Shape;120;p23"/>
          <p:cNvGraphicFramePr/>
          <p:nvPr/>
        </p:nvGraphicFramePr>
        <p:xfrm>
          <a:off x="2484875" y="2367688"/>
          <a:ext cx="4569100" cy="1769145"/>
        </p:xfrm>
        <a:graphic>
          <a:graphicData uri="http://schemas.openxmlformats.org/drawingml/2006/table">
            <a:tbl>
              <a:tblPr>
                <a:noFill/>
                <a:tableStyleId>{E7E93BD2-9C0A-406D-8F7D-E7EDDB924339}</a:tableStyleId>
              </a:tblPr>
              <a:tblGrid>
                <a:gridCol w="2261000">
                  <a:extLst>
                    <a:ext uri="{9D8B030D-6E8A-4147-A177-3AD203B41FA5}">
                      <a16:colId xmlns:a16="http://schemas.microsoft.com/office/drawing/2014/main" val="20000"/>
                    </a:ext>
                  </a:extLst>
                </a:gridCol>
                <a:gridCol w="2308100">
                  <a:extLst>
                    <a:ext uri="{9D8B030D-6E8A-4147-A177-3AD203B41FA5}">
                      <a16:colId xmlns:a16="http://schemas.microsoft.com/office/drawing/2014/main" val="20001"/>
                    </a:ext>
                  </a:extLst>
                </a:gridCol>
              </a:tblGrid>
              <a:tr h="344325">
                <a:tc>
                  <a:txBody>
                    <a:bodyPr/>
                    <a:lstStyle/>
                    <a:p>
                      <a:pPr marL="0" lvl="0" indent="0" algn="l" rtl="0">
                        <a:spcBef>
                          <a:spcPts val="0"/>
                        </a:spcBef>
                        <a:spcAft>
                          <a:spcPts val="0"/>
                        </a:spcAft>
                        <a:buNone/>
                      </a:pPr>
                      <a:r>
                        <a:rPr lang="en-GB" sz="1700" b="1"/>
                        <a:t>Parameter</a:t>
                      </a:r>
                      <a:endParaRPr sz="1700" b="1"/>
                    </a:p>
                  </a:txBody>
                  <a:tcPr marL="91425" marR="91425" marT="36000" marB="36000"/>
                </a:tc>
                <a:tc>
                  <a:txBody>
                    <a:bodyPr/>
                    <a:lstStyle/>
                    <a:p>
                      <a:pPr marL="0" lvl="0" indent="0" algn="l" rtl="0">
                        <a:spcBef>
                          <a:spcPts val="0"/>
                        </a:spcBef>
                        <a:spcAft>
                          <a:spcPts val="0"/>
                        </a:spcAft>
                        <a:buNone/>
                      </a:pPr>
                      <a:r>
                        <a:rPr lang="en-GB" sz="1700" b="1"/>
                        <a:t>Value</a:t>
                      </a:r>
                      <a:endParaRPr sz="1700" b="1"/>
                    </a:p>
                  </a:txBody>
                  <a:tcPr marL="91425" marR="91425" marT="36000" marB="36000"/>
                </a:tc>
                <a:extLst>
                  <a:ext uri="{0D108BD9-81ED-4DB2-BD59-A6C34878D82A}">
                    <a16:rowId xmlns:a16="http://schemas.microsoft.com/office/drawing/2014/main" val="10000"/>
                  </a:ext>
                </a:extLst>
              </a:tr>
              <a:tr h="308700">
                <a:tc>
                  <a:txBody>
                    <a:bodyPr/>
                    <a:lstStyle/>
                    <a:p>
                      <a:pPr marL="0" lvl="0" indent="0" algn="l" rtl="0">
                        <a:spcBef>
                          <a:spcPts val="0"/>
                        </a:spcBef>
                        <a:spcAft>
                          <a:spcPts val="0"/>
                        </a:spcAft>
                        <a:buNone/>
                      </a:pPr>
                      <a:r>
                        <a:rPr lang="en-GB"/>
                        <a:t>Window Size</a:t>
                      </a:r>
                      <a:endParaRPr/>
                    </a:p>
                  </a:txBody>
                  <a:tcPr marL="91425" marR="91425" marT="36000" marB="36000"/>
                </a:tc>
                <a:tc>
                  <a:txBody>
                    <a:bodyPr/>
                    <a:lstStyle/>
                    <a:p>
                      <a:pPr marL="0" lvl="0" indent="0" algn="l" rtl="0">
                        <a:spcBef>
                          <a:spcPts val="0"/>
                        </a:spcBef>
                        <a:spcAft>
                          <a:spcPts val="0"/>
                        </a:spcAft>
                        <a:buNone/>
                      </a:pPr>
                      <a:r>
                        <a:rPr lang="en-GB"/>
                        <a:t>1 week</a:t>
                      </a:r>
                      <a:endParaRPr/>
                    </a:p>
                  </a:txBody>
                  <a:tcPr marL="91425" marR="91425" marT="36000" marB="36000"/>
                </a:tc>
                <a:extLst>
                  <a:ext uri="{0D108BD9-81ED-4DB2-BD59-A6C34878D82A}">
                    <a16:rowId xmlns:a16="http://schemas.microsoft.com/office/drawing/2014/main" val="10001"/>
                  </a:ext>
                </a:extLst>
              </a:tr>
              <a:tr h="308700">
                <a:tc>
                  <a:txBody>
                    <a:bodyPr/>
                    <a:lstStyle/>
                    <a:p>
                      <a:pPr marL="0" lvl="0" indent="0" algn="l" rtl="0">
                        <a:spcBef>
                          <a:spcPts val="0"/>
                        </a:spcBef>
                        <a:spcAft>
                          <a:spcPts val="0"/>
                        </a:spcAft>
                        <a:buNone/>
                      </a:pPr>
                      <a:r>
                        <a:rPr lang="en-GB"/>
                        <a:t>Batch Size</a:t>
                      </a:r>
                      <a:endParaRPr/>
                    </a:p>
                  </a:txBody>
                  <a:tcPr marL="91425" marR="91425" marT="36000" marB="36000"/>
                </a:tc>
                <a:tc>
                  <a:txBody>
                    <a:bodyPr/>
                    <a:lstStyle/>
                    <a:p>
                      <a:pPr marL="0" lvl="0" indent="0" algn="l" rtl="0">
                        <a:spcBef>
                          <a:spcPts val="0"/>
                        </a:spcBef>
                        <a:spcAft>
                          <a:spcPts val="0"/>
                        </a:spcAft>
                        <a:buNone/>
                      </a:pPr>
                      <a:r>
                        <a:rPr lang="en-GB"/>
                        <a:t>32</a:t>
                      </a:r>
                      <a:endParaRPr/>
                    </a:p>
                  </a:txBody>
                  <a:tcPr marL="91425" marR="91425" marT="36000" marB="36000"/>
                </a:tc>
                <a:extLst>
                  <a:ext uri="{0D108BD9-81ED-4DB2-BD59-A6C34878D82A}">
                    <a16:rowId xmlns:a16="http://schemas.microsoft.com/office/drawing/2014/main" val="10002"/>
                  </a:ext>
                </a:extLst>
              </a:tr>
              <a:tr h="308700">
                <a:tc>
                  <a:txBody>
                    <a:bodyPr/>
                    <a:lstStyle/>
                    <a:p>
                      <a:pPr marL="0" lvl="0" indent="0" algn="l" rtl="0">
                        <a:spcBef>
                          <a:spcPts val="0"/>
                        </a:spcBef>
                        <a:spcAft>
                          <a:spcPts val="0"/>
                        </a:spcAft>
                        <a:buNone/>
                      </a:pPr>
                      <a:r>
                        <a:rPr lang="en-GB"/>
                        <a:t>Shuffle Buffer Size</a:t>
                      </a:r>
                      <a:endParaRPr/>
                    </a:p>
                  </a:txBody>
                  <a:tcPr marL="91425" marR="91425" marT="36000" marB="36000"/>
                </a:tc>
                <a:tc>
                  <a:txBody>
                    <a:bodyPr/>
                    <a:lstStyle/>
                    <a:p>
                      <a:pPr marL="0" lvl="0" indent="0" algn="l" rtl="0">
                        <a:spcBef>
                          <a:spcPts val="0"/>
                        </a:spcBef>
                        <a:spcAft>
                          <a:spcPts val="0"/>
                        </a:spcAft>
                        <a:buNone/>
                      </a:pPr>
                      <a:r>
                        <a:rPr lang="en-GB"/>
                        <a:t>1000</a:t>
                      </a:r>
                      <a:endParaRPr/>
                    </a:p>
                  </a:txBody>
                  <a:tcPr marL="91425" marR="91425" marT="36000" marB="36000"/>
                </a:tc>
                <a:extLst>
                  <a:ext uri="{0D108BD9-81ED-4DB2-BD59-A6C34878D82A}">
                    <a16:rowId xmlns:a16="http://schemas.microsoft.com/office/drawing/2014/main" val="10003"/>
                  </a:ext>
                </a:extLst>
              </a:tr>
              <a:tr h="474950">
                <a:tc>
                  <a:txBody>
                    <a:bodyPr/>
                    <a:lstStyle/>
                    <a:p>
                      <a:pPr marL="0" lvl="0" indent="0" algn="l" rtl="0">
                        <a:spcBef>
                          <a:spcPts val="0"/>
                        </a:spcBef>
                        <a:spcAft>
                          <a:spcPts val="0"/>
                        </a:spcAft>
                        <a:buNone/>
                      </a:pPr>
                      <a:r>
                        <a:rPr lang="en-GB"/>
                        <a:t>Stride</a:t>
                      </a:r>
                      <a:endParaRPr/>
                    </a:p>
                  </a:txBody>
                  <a:tcPr marL="91425" marR="91425" marT="36000" marB="36000" anchor="ctr"/>
                </a:tc>
                <a:tc>
                  <a:txBody>
                    <a:bodyPr/>
                    <a:lstStyle/>
                    <a:p>
                      <a:pPr marL="0" lvl="0" indent="0" algn="l" rtl="0">
                        <a:spcBef>
                          <a:spcPts val="0"/>
                        </a:spcBef>
                        <a:spcAft>
                          <a:spcPts val="0"/>
                        </a:spcAft>
                        <a:buNone/>
                      </a:pPr>
                      <a:r>
                        <a:rPr lang="en-GB"/>
                        <a:t>1hr (LSTNet)</a:t>
                      </a:r>
                      <a:endParaRPr/>
                    </a:p>
                    <a:p>
                      <a:pPr marL="0" lvl="0" indent="0" algn="l" rtl="0">
                        <a:spcBef>
                          <a:spcPts val="0"/>
                        </a:spcBef>
                        <a:spcAft>
                          <a:spcPts val="0"/>
                        </a:spcAft>
                        <a:buNone/>
                      </a:pPr>
                      <a:r>
                        <a:rPr lang="en-GB"/>
                        <a:t>24hr (GAF-LSTNet)</a:t>
                      </a:r>
                      <a:endParaRPr/>
                    </a:p>
                  </a:txBody>
                  <a:tcPr marL="91425" marR="91425" marT="36000" marB="36000"/>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24"/>
          <p:cNvPicPr preferRelativeResize="0"/>
          <p:nvPr/>
        </p:nvPicPr>
        <p:blipFill>
          <a:blip r:embed="rId3">
            <a:alphaModFix/>
          </a:blip>
          <a:stretch>
            <a:fillRect/>
          </a:stretch>
        </p:blipFill>
        <p:spPr>
          <a:xfrm>
            <a:off x="4657000" y="731063"/>
            <a:ext cx="4313349" cy="3681376"/>
          </a:xfrm>
          <a:prstGeom prst="rect">
            <a:avLst/>
          </a:prstGeom>
          <a:noFill/>
          <a:ln>
            <a:noFill/>
          </a:ln>
        </p:spPr>
      </p:pic>
      <p:sp>
        <p:nvSpPr>
          <p:cNvPr id="126" name="Google Shape;126;p24"/>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3200">
                <a:solidFill>
                  <a:schemeClr val="dk1"/>
                </a:solidFill>
              </a:rPr>
              <a:t>Sliding Window</a:t>
            </a:r>
            <a:endParaRPr sz="3200">
              <a:solidFill>
                <a:schemeClr val="dk1"/>
              </a:solidFill>
            </a:endParaRPr>
          </a:p>
          <a:p>
            <a:pPr marL="0" marR="0" lvl="0" indent="0" algn="l" rtl="0">
              <a:lnSpc>
                <a:spcPct val="100000"/>
              </a:lnSpc>
              <a:spcBef>
                <a:spcPts val="0"/>
              </a:spcBef>
              <a:spcAft>
                <a:spcPts val="0"/>
              </a:spcAft>
              <a:buClr>
                <a:schemeClr val="dk1"/>
              </a:buClr>
              <a:buSzPts val="3200"/>
              <a:buFont typeface="Arial"/>
              <a:buNone/>
            </a:pPr>
            <a:endParaRPr sz="3200">
              <a:solidFill>
                <a:schemeClr val="dk1"/>
              </a:solidFill>
            </a:endParaRPr>
          </a:p>
        </p:txBody>
      </p:sp>
      <p:pic>
        <p:nvPicPr>
          <p:cNvPr id="127" name="Google Shape;127;p24"/>
          <p:cNvPicPr preferRelativeResize="0"/>
          <p:nvPr/>
        </p:nvPicPr>
        <p:blipFill>
          <a:blip r:embed="rId4">
            <a:alphaModFix/>
          </a:blip>
          <a:stretch>
            <a:fillRect/>
          </a:stretch>
        </p:blipFill>
        <p:spPr>
          <a:xfrm>
            <a:off x="869950" y="1843251"/>
            <a:ext cx="3545752" cy="1457000"/>
          </a:xfrm>
          <a:prstGeom prst="rect">
            <a:avLst/>
          </a:prstGeom>
          <a:noFill/>
          <a:ln>
            <a:noFill/>
          </a:ln>
        </p:spPr>
      </p:pic>
      <p:sp>
        <p:nvSpPr>
          <p:cNvPr id="128" name="Google Shape;128;p24"/>
          <p:cNvSpPr txBox="1"/>
          <p:nvPr/>
        </p:nvSpPr>
        <p:spPr>
          <a:xfrm>
            <a:off x="573300" y="999900"/>
            <a:ext cx="3842400" cy="402000"/>
          </a:xfrm>
          <a:prstGeom prst="rect">
            <a:avLst/>
          </a:prstGeom>
          <a:noFill/>
          <a:ln>
            <a:noFill/>
          </a:ln>
        </p:spPr>
        <p:txBody>
          <a:bodyPr spcFirstLastPara="1" wrap="square" lIns="91425" tIns="45700" rIns="91425" bIns="45700" anchor="t" anchorCtr="0">
            <a:noAutofit/>
          </a:bodyPr>
          <a:lstStyle/>
          <a:p>
            <a:pPr marL="457200" marR="0" lvl="0" indent="-336550" algn="l" rtl="0">
              <a:lnSpc>
                <a:spcPct val="100000"/>
              </a:lnSpc>
              <a:spcBef>
                <a:spcPts val="0"/>
              </a:spcBef>
              <a:spcAft>
                <a:spcPts val="0"/>
              </a:spcAft>
              <a:buClr>
                <a:schemeClr val="dk1"/>
              </a:buClr>
              <a:buSzPts val="1700"/>
              <a:buChar char="●"/>
            </a:pPr>
            <a:r>
              <a:rPr lang="en-GB" sz="1700">
                <a:solidFill>
                  <a:schemeClr val="dk1"/>
                </a:solidFill>
              </a:rPr>
              <a:t>Feature-Label Preparation</a:t>
            </a:r>
            <a:endParaRPr sz="1700">
              <a:solidFill>
                <a:schemeClr val="dk1"/>
              </a:solidFill>
            </a:endParaRPr>
          </a:p>
        </p:txBody>
      </p:sp>
      <p:sp>
        <p:nvSpPr>
          <p:cNvPr id="129" name="Google Shape;129;p24"/>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p:nvPr/>
        </p:nvSpPr>
        <p:spPr>
          <a:xfrm>
            <a:off x="490525" y="331002"/>
            <a:ext cx="7153200" cy="53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GB" sz="3200">
                <a:solidFill>
                  <a:schemeClr val="dk1"/>
                </a:solidFill>
              </a:rPr>
              <a:t>Sliding Window</a:t>
            </a:r>
            <a:endParaRPr sz="3200">
              <a:solidFill>
                <a:schemeClr val="dk1"/>
              </a:solidFill>
            </a:endParaRPr>
          </a:p>
          <a:p>
            <a:pPr marL="0" marR="0" lvl="0" indent="0" algn="l" rtl="0">
              <a:lnSpc>
                <a:spcPct val="100000"/>
              </a:lnSpc>
              <a:spcBef>
                <a:spcPts val="0"/>
              </a:spcBef>
              <a:spcAft>
                <a:spcPts val="0"/>
              </a:spcAft>
              <a:buClr>
                <a:schemeClr val="dk1"/>
              </a:buClr>
              <a:buSzPts val="3200"/>
              <a:buFont typeface="Arial"/>
              <a:buNone/>
            </a:pPr>
            <a:endParaRPr sz="3200">
              <a:solidFill>
                <a:schemeClr val="dk1"/>
              </a:solidFill>
            </a:endParaRPr>
          </a:p>
        </p:txBody>
      </p:sp>
      <p:pic>
        <p:nvPicPr>
          <p:cNvPr id="135" name="Google Shape;135;p25"/>
          <p:cNvPicPr preferRelativeResize="0"/>
          <p:nvPr/>
        </p:nvPicPr>
        <p:blipFill>
          <a:blip r:embed="rId3">
            <a:alphaModFix/>
          </a:blip>
          <a:stretch>
            <a:fillRect/>
          </a:stretch>
        </p:blipFill>
        <p:spPr>
          <a:xfrm>
            <a:off x="1343963" y="963625"/>
            <a:ext cx="6456074" cy="3471426"/>
          </a:xfrm>
          <a:prstGeom prst="rect">
            <a:avLst/>
          </a:prstGeom>
          <a:noFill/>
          <a:ln>
            <a:noFill/>
          </a:ln>
        </p:spPr>
      </p:pic>
      <p:sp>
        <p:nvSpPr>
          <p:cNvPr id="136" name="Google Shape;136;p25"/>
          <p:cNvSpPr txBox="1"/>
          <p:nvPr/>
        </p:nvSpPr>
        <p:spPr>
          <a:xfrm>
            <a:off x="490524" y="4613675"/>
            <a:ext cx="8557800" cy="29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23E7C"/>
              </a:buClr>
              <a:buSzPts val="1600"/>
              <a:buFont typeface="Arial"/>
              <a:buNone/>
            </a:pPr>
            <a:r>
              <a:rPr lang="en-GB" sz="1600">
                <a:solidFill>
                  <a:srgbClr val="023E7C"/>
                </a:solidFill>
              </a:rPr>
              <a:t>DSA5204 Project: Can Time Series Imaging Improve Modeling of Temporal Dependencies?</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0_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5_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3041</Words>
  <Application>Microsoft Macintosh PowerPoint</Application>
  <PresentationFormat>On-screen Show (16:9)</PresentationFormat>
  <Paragraphs>347</Paragraphs>
  <Slides>46</Slides>
  <Notes>46</Notes>
  <HiddenSlides>1</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46</vt:i4>
      </vt:variant>
    </vt:vector>
  </HeadingPairs>
  <TitlesOfParts>
    <vt:vector size="53" baseType="lpstr">
      <vt:lpstr>Arimo</vt:lpstr>
      <vt:lpstr>Century Gothic</vt:lpstr>
      <vt:lpstr>Arial</vt:lpstr>
      <vt:lpstr>Calibri</vt:lpstr>
      <vt:lpstr>Simple Light</vt:lpstr>
      <vt:lpstr>50_Custom Design</vt:lpstr>
      <vt:lpstr>45_Custom Design</vt:lpstr>
      <vt:lpstr>DSA5204 Project: Can Time Series Imaging Improve Modeling of Temporal Dependencies?</vt:lpstr>
      <vt:lpstr>PowerPoint Presentation</vt:lpstr>
      <vt:lpstr>PowerPoint Presentation</vt:lpstr>
      <vt:lpstr>Data Preprocessing</vt:lpstr>
      <vt:lpstr>PowerPoint Presentation</vt:lpstr>
      <vt:lpstr>PowerPoint Presentation</vt:lpstr>
      <vt:lpstr>PowerPoint Presentation</vt:lpstr>
      <vt:lpstr>PowerPoint Presentation</vt:lpstr>
      <vt:lpstr>PowerPoint Presentation</vt:lpstr>
      <vt:lpstr>PowerPoint Presentation</vt:lpstr>
      <vt:lpstr>LSTNet</vt:lpstr>
      <vt:lpstr>PowerPoint Presentation</vt:lpstr>
      <vt:lpstr>PowerPoint Presentation</vt:lpstr>
      <vt:lpstr>PowerPoint Presentation</vt:lpstr>
      <vt:lpstr>PowerPoint Presentation</vt:lpstr>
      <vt:lpstr>Gramian Angular Field Imaging</vt:lpstr>
      <vt:lpstr>PowerPoint Presentation</vt:lpstr>
      <vt:lpstr>PowerPoint Presentation</vt:lpstr>
      <vt:lpstr>PowerPoint Presentation</vt:lpstr>
      <vt:lpstr>PowerPoint Presentation</vt:lpstr>
      <vt:lpstr>PowerPoint Presentation</vt:lpstr>
      <vt:lpstr>One-Step forecast</vt:lpstr>
      <vt:lpstr>PowerPoint Presentation</vt:lpstr>
      <vt:lpstr>PowerPoint Presentation</vt:lpstr>
      <vt:lpstr>PowerPoint Presentation</vt:lpstr>
      <vt:lpstr>PowerPoint Presentation</vt:lpstr>
      <vt:lpstr>PowerPoint Presentation</vt:lpstr>
      <vt:lpstr>Recursive Forecast Extension of LSTNet 1-step ahead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Hyperparameter Tuning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DSA5204 Project: Can Time Series Imaging Improve Modeling of Temporal Dependencies?</dc:title>
  <cp:lastModifiedBy>Jonathan Yeo</cp:lastModifiedBy>
  <cp:revision>1</cp:revision>
  <dcterms:modified xsi:type="dcterms:W3CDTF">2023-04-15T03:42:03Z</dcterms:modified>
</cp:coreProperties>
</file>